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2" r:id="rId2"/>
  </p:sldMasterIdLst>
  <p:notesMasterIdLst>
    <p:notesMasterId r:id="rId46"/>
  </p:notesMasterIdLst>
  <p:sldIdLst>
    <p:sldId id="278" r:id="rId3"/>
    <p:sldId id="280" r:id="rId4"/>
    <p:sldId id="281" r:id="rId5"/>
    <p:sldId id="283" r:id="rId6"/>
    <p:sldId id="284" r:id="rId7"/>
    <p:sldId id="285" r:id="rId8"/>
    <p:sldId id="286" r:id="rId9"/>
    <p:sldId id="287" r:id="rId10"/>
    <p:sldId id="288" r:id="rId11"/>
    <p:sldId id="289" r:id="rId12"/>
    <p:sldId id="290" r:id="rId13"/>
    <p:sldId id="291" r:id="rId14"/>
    <p:sldId id="292" r:id="rId15"/>
    <p:sldId id="293" r:id="rId16"/>
    <p:sldId id="294" r:id="rId17"/>
    <p:sldId id="295" r:id="rId18"/>
    <p:sldId id="296" r:id="rId19"/>
    <p:sldId id="297" r:id="rId20"/>
    <p:sldId id="298" r:id="rId21"/>
    <p:sldId id="299" r:id="rId22"/>
    <p:sldId id="300" r:id="rId23"/>
    <p:sldId id="301" r:id="rId24"/>
    <p:sldId id="302" r:id="rId25"/>
    <p:sldId id="303" r:id="rId26"/>
    <p:sldId id="304" r:id="rId27"/>
    <p:sldId id="305" r:id="rId28"/>
    <p:sldId id="306" r:id="rId29"/>
    <p:sldId id="307" r:id="rId30"/>
    <p:sldId id="308" r:id="rId31"/>
    <p:sldId id="309" r:id="rId32"/>
    <p:sldId id="310" r:id="rId33"/>
    <p:sldId id="311" r:id="rId34"/>
    <p:sldId id="312" r:id="rId35"/>
    <p:sldId id="313" r:id="rId36"/>
    <p:sldId id="314" r:id="rId37"/>
    <p:sldId id="315" r:id="rId38"/>
    <p:sldId id="316" r:id="rId39"/>
    <p:sldId id="317" r:id="rId40"/>
    <p:sldId id="318" r:id="rId41"/>
    <p:sldId id="319" r:id="rId42"/>
    <p:sldId id="320" r:id="rId43"/>
    <p:sldId id="321" r:id="rId44"/>
    <p:sldId id="322" r:id="rId45"/>
  </p:sldIdLst>
  <p:sldSz cx="9144000" cy="6858000" type="screen4x3"/>
  <p:notesSz cx="6858000" cy="9144000"/>
  <p:embeddedFontLst>
    <p:embeddedFont>
      <p:font typeface="Calibri" pitchFamily="34" charset="0"/>
      <p:regular r:id="rId47"/>
      <p:bold r:id="rId48"/>
      <p:italic r:id="rId49"/>
      <p:boldItalic r:id="rId50"/>
    </p:embeddedFont>
    <p:embeddedFont>
      <p:font typeface="Candara" pitchFamily="34" charset="0"/>
      <p:regular r:id="rId51"/>
      <p:bold r:id="rId52"/>
      <p:italic r:id="rId53"/>
      <p:boldItalic r:id="rId54"/>
    </p:embeddedFont>
    <p:embeddedFont>
      <p:font typeface="DomCasual BT" pitchFamily="66" charset="0"/>
      <p:regular r:id="rId55"/>
    </p:embeddedFont>
    <p:embeddedFont>
      <p:font typeface="Papyrus" pitchFamily="66" charset="0"/>
      <p:regular r:id="rId56"/>
    </p:embeddedFont>
    <p:embeddedFont>
      <p:font typeface="Eras Bold ITC" pitchFamily="34" charset="0"/>
      <p:regular r:id="rId57"/>
    </p:embeddedFont>
    <p:embeddedFont>
      <p:font typeface="Arial Narrow" pitchFamily="34" charset="0"/>
      <p:regular r:id="rId58"/>
      <p:bold r:id="rId59"/>
      <p:italic r:id="rId60"/>
      <p:boldItalic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8" d="100"/>
          <a:sy n="88" d="100"/>
        </p:scale>
        <p:origin x="-1380"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font" Target="fonts/font8.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7.fntdata"/><Relationship Id="rId58" Type="http://schemas.openxmlformats.org/officeDocument/2006/relationships/font" Target="fonts/font12.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3.fntdata"/><Relationship Id="rId57" Type="http://schemas.openxmlformats.org/officeDocument/2006/relationships/font" Target="fonts/font11.fntdata"/><Relationship Id="rId61" Type="http://schemas.openxmlformats.org/officeDocument/2006/relationships/font" Target="fonts/font1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5.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59"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A22CF0C-FE46-4116-ACD6-29026BB7F789}" type="datetimeFigureOut">
              <a:rPr lang="en-US" smtClean="0"/>
              <a:t>3/13/2013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9ACDB6-6870-4A0F-B774-BC26409AE628}" type="slidenum">
              <a:rPr lang="en-US" smtClean="0"/>
              <a:t>‹#›</a:t>
            </a:fld>
            <a:endParaRPr lang="en-US"/>
          </a:p>
        </p:txBody>
      </p:sp>
    </p:spTree>
    <p:extLst>
      <p:ext uri="{BB962C8B-B14F-4D97-AF65-F5344CB8AC3E}">
        <p14:creationId xmlns:p14="http://schemas.microsoft.com/office/powerpoint/2010/main" val="27642237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00AE70-C766-427B-8CD6-0EF2ACEFAFFA}" type="slidenum">
              <a:rPr lang="en-US" smtClean="0">
                <a:solidFill>
                  <a:prstClr val="black"/>
                </a:solidFill>
              </a:rPr>
              <a:pPr/>
              <a:t>4</a:t>
            </a:fld>
            <a:endParaRPr 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00AE70-C766-427B-8CD6-0EF2ACEFAFFA}" type="slidenum">
              <a:rPr lang="en-US" smtClean="0">
                <a:solidFill>
                  <a:prstClr val="black"/>
                </a:solidFill>
              </a:rPr>
              <a:pPr/>
              <a:t>13</a:t>
            </a:fld>
            <a:endParaRPr 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00AE70-C766-427B-8CD6-0EF2ACEFAFFA}" type="slidenum">
              <a:rPr lang="en-US" smtClean="0">
                <a:solidFill>
                  <a:prstClr val="black"/>
                </a:solidFill>
              </a:rPr>
              <a:pPr/>
              <a:t>14</a:t>
            </a:fld>
            <a:endParaRPr 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00AE70-C766-427B-8CD6-0EF2ACEFAFFA}" type="slidenum">
              <a:rPr lang="en-US" smtClean="0">
                <a:solidFill>
                  <a:prstClr val="black"/>
                </a:solidFill>
              </a:rPr>
              <a:pPr/>
              <a:t>15</a:t>
            </a:fld>
            <a:endParaRPr 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00AE70-C766-427B-8CD6-0EF2ACEFAFFA}" type="slidenum">
              <a:rPr lang="en-US" smtClean="0">
                <a:solidFill>
                  <a:prstClr val="black"/>
                </a:solidFill>
              </a:rPr>
              <a:pPr/>
              <a:t>16</a:t>
            </a:fld>
            <a:endParaRPr 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00AE70-C766-427B-8CD6-0EF2ACEFAFFA}" type="slidenum">
              <a:rPr lang="en-US" smtClean="0">
                <a:solidFill>
                  <a:prstClr val="black"/>
                </a:solidFill>
              </a:rPr>
              <a:pPr/>
              <a:t>17</a:t>
            </a:fld>
            <a:endParaRPr 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00AE70-C766-427B-8CD6-0EF2ACEFAFFA}" type="slidenum">
              <a:rPr lang="en-US" smtClean="0">
                <a:solidFill>
                  <a:prstClr val="black"/>
                </a:solidFill>
              </a:rPr>
              <a:pPr/>
              <a:t>18</a:t>
            </a:fld>
            <a:endParaRPr 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00AE70-C766-427B-8CD6-0EF2ACEFAFFA}" type="slidenum">
              <a:rPr lang="en-US" smtClean="0">
                <a:solidFill>
                  <a:prstClr val="black"/>
                </a:solidFill>
              </a:rPr>
              <a:pPr/>
              <a:t>19</a:t>
            </a:fld>
            <a:endParaRPr lang="en-US">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00AE70-C766-427B-8CD6-0EF2ACEFAFFA}" type="slidenum">
              <a:rPr lang="en-US" smtClean="0">
                <a:solidFill>
                  <a:prstClr val="black"/>
                </a:solidFill>
              </a:rPr>
              <a:pPr/>
              <a:t>20</a:t>
            </a:fld>
            <a:endParaRPr 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00AE70-C766-427B-8CD6-0EF2ACEFAFFA}" type="slidenum">
              <a:rPr lang="en-US" smtClean="0">
                <a:solidFill>
                  <a:prstClr val="black"/>
                </a:solidFill>
              </a:rPr>
              <a:pPr/>
              <a:t>21</a:t>
            </a:fld>
            <a:endParaRPr 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00AE70-C766-427B-8CD6-0EF2ACEFAFFA}" type="slidenum">
              <a:rPr lang="en-US" smtClean="0">
                <a:solidFill>
                  <a:prstClr val="black"/>
                </a:solidFill>
              </a:rPr>
              <a:pPr/>
              <a:t>22</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00AE70-C766-427B-8CD6-0EF2ACEFAFFA}" type="slidenum">
              <a:rPr lang="en-US" smtClean="0">
                <a:solidFill>
                  <a:prstClr val="black"/>
                </a:solidFill>
              </a:rPr>
              <a:pPr/>
              <a:t>5</a:t>
            </a:fld>
            <a:endParaRPr 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00AE70-C766-427B-8CD6-0EF2ACEFAFFA}" type="slidenum">
              <a:rPr lang="en-US" smtClean="0">
                <a:solidFill>
                  <a:prstClr val="black"/>
                </a:solidFill>
              </a:rPr>
              <a:pPr/>
              <a:t>23</a:t>
            </a:fld>
            <a:endParaRPr lang="en-US">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00AE70-C766-427B-8CD6-0EF2ACEFAFFA}" type="slidenum">
              <a:rPr lang="en-US" smtClean="0">
                <a:solidFill>
                  <a:prstClr val="black"/>
                </a:solidFill>
              </a:rPr>
              <a:pPr/>
              <a:t>24</a:t>
            </a:fld>
            <a:endParaRPr lang="en-US">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00AE70-C766-427B-8CD6-0EF2ACEFAFFA}" type="slidenum">
              <a:rPr lang="en-US" smtClean="0">
                <a:solidFill>
                  <a:prstClr val="black"/>
                </a:solidFill>
              </a:rPr>
              <a:pPr/>
              <a:t>25</a:t>
            </a:fld>
            <a:endParaRPr lang="en-US">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00AE70-C766-427B-8CD6-0EF2ACEFAFFA}" type="slidenum">
              <a:rPr lang="en-US" smtClean="0">
                <a:solidFill>
                  <a:prstClr val="black"/>
                </a:solidFill>
              </a:rPr>
              <a:pPr/>
              <a:t>26</a:t>
            </a:fld>
            <a:endParaRPr lang="en-US">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00AE70-C766-427B-8CD6-0EF2ACEFAFFA}" type="slidenum">
              <a:rPr lang="en-US" smtClean="0">
                <a:solidFill>
                  <a:prstClr val="black"/>
                </a:solidFill>
              </a:rPr>
              <a:pPr/>
              <a:t>27</a:t>
            </a:fld>
            <a:endParaRPr lang="en-US">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00AE70-C766-427B-8CD6-0EF2ACEFAFFA}" type="slidenum">
              <a:rPr lang="en-US" smtClean="0">
                <a:solidFill>
                  <a:prstClr val="black"/>
                </a:solidFill>
              </a:rPr>
              <a:pPr/>
              <a:t>28</a:t>
            </a:fld>
            <a:endParaRPr lang="en-US">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00AE70-C766-427B-8CD6-0EF2ACEFAFFA}" type="slidenum">
              <a:rPr lang="en-US" smtClean="0">
                <a:solidFill>
                  <a:prstClr val="black"/>
                </a:solidFill>
              </a:rPr>
              <a:pPr/>
              <a:t>29</a:t>
            </a:fld>
            <a:endParaRPr lang="en-US">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00AE70-C766-427B-8CD6-0EF2ACEFAFFA}" type="slidenum">
              <a:rPr lang="en-US" smtClean="0">
                <a:solidFill>
                  <a:prstClr val="black"/>
                </a:solidFill>
              </a:rPr>
              <a:pPr/>
              <a:t>30</a:t>
            </a:fld>
            <a:endParaRPr lang="en-US">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00AE70-C766-427B-8CD6-0EF2ACEFAFFA}" type="slidenum">
              <a:rPr lang="en-US" smtClean="0">
                <a:solidFill>
                  <a:prstClr val="black"/>
                </a:solidFill>
              </a:rPr>
              <a:pPr/>
              <a:t>31</a:t>
            </a:fld>
            <a:endParaRPr lang="en-US">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00AE70-C766-427B-8CD6-0EF2ACEFAFFA}" type="slidenum">
              <a:rPr lang="en-US" smtClean="0">
                <a:solidFill>
                  <a:prstClr val="black"/>
                </a:solidFill>
              </a:rPr>
              <a:pPr/>
              <a:t>32</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00AE70-C766-427B-8CD6-0EF2ACEFAFFA}" type="slidenum">
              <a:rPr lang="en-US" smtClean="0">
                <a:solidFill>
                  <a:prstClr val="black"/>
                </a:solidFill>
              </a:rPr>
              <a:pPr/>
              <a:t>6</a:t>
            </a:fld>
            <a:endParaRPr lang="en-US">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00AE70-C766-427B-8CD6-0EF2ACEFAFFA}" type="slidenum">
              <a:rPr lang="en-US" smtClean="0">
                <a:solidFill>
                  <a:prstClr val="black"/>
                </a:solidFill>
              </a:rPr>
              <a:pPr/>
              <a:t>33</a:t>
            </a:fld>
            <a:endParaRPr lang="en-US">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00AE70-C766-427B-8CD6-0EF2ACEFAFFA}" type="slidenum">
              <a:rPr lang="en-US" smtClean="0">
                <a:solidFill>
                  <a:prstClr val="black"/>
                </a:solidFill>
              </a:rPr>
              <a:pPr/>
              <a:t>34</a:t>
            </a:fld>
            <a:endParaRPr lang="en-US">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00AE70-C766-427B-8CD6-0EF2ACEFAFFA}" type="slidenum">
              <a:rPr lang="en-US" smtClean="0">
                <a:solidFill>
                  <a:prstClr val="black"/>
                </a:solidFill>
              </a:rPr>
              <a:pPr/>
              <a:t>35</a:t>
            </a:fld>
            <a:endParaRPr lang="en-US">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00AE70-C766-427B-8CD6-0EF2ACEFAFFA}" type="slidenum">
              <a:rPr lang="en-US" smtClean="0">
                <a:solidFill>
                  <a:prstClr val="black"/>
                </a:solidFill>
              </a:rPr>
              <a:pPr/>
              <a:t>36</a:t>
            </a:fld>
            <a:endParaRPr lang="en-US">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00AE70-C766-427B-8CD6-0EF2ACEFAFFA}" type="slidenum">
              <a:rPr lang="en-US" smtClean="0">
                <a:solidFill>
                  <a:prstClr val="black"/>
                </a:solidFill>
              </a:rPr>
              <a:pPr/>
              <a:t>37</a:t>
            </a:fld>
            <a:endParaRPr lang="en-US">
              <a:solidFill>
                <a:prstClr val="black"/>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00AE70-C766-427B-8CD6-0EF2ACEFAFFA}" type="slidenum">
              <a:rPr lang="en-US" smtClean="0">
                <a:solidFill>
                  <a:prstClr val="black"/>
                </a:solidFill>
              </a:rPr>
              <a:pPr/>
              <a:t>38</a:t>
            </a:fld>
            <a:endParaRPr lang="en-US">
              <a:solidFill>
                <a:prstClr val="black"/>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00AE70-C766-427B-8CD6-0EF2ACEFAFFA}" type="slidenum">
              <a:rPr lang="en-US" smtClean="0">
                <a:solidFill>
                  <a:prstClr val="black"/>
                </a:solidFill>
              </a:rPr>
              <a:pPr/>
              <a:t>39</a:t>
            </a:fld>
            <a:endParaRPr lang="en-US">
              <a:solidFill>
                <a:prstClr val="black"/>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00AE70-C766-427B-8CD6-0EF2ACEFAFFA}" type="slidenum">
              <a:rPr lang="en-US" smtClean="0">
                <a:solidFill>
                  <a:prstClr val="black"/>
                </a:solidFill>
              </a:rPr>
              <a:pPr/>
              <a:t>40</a:t>
            </a:fld>
            <a:endParaRPr lang="en-US">
              <a:solidFill>
                <a:prstClr val="black"/>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00AE70-C766-427B-8CD6-0EF2ACEFAFFA}" type="slidenum">
              <a:rPr lang="en-US" smtClean="0">
                <a:solidFill>
                  <a:prstClr val="black"/>
                </a:solidFill>
              </a:rPr>
              <a:pPr/>
              <a:t>41</a:t>
            </a:fld>
            <a:endParaRPr lang="en-US">
              <a:solidFill>
                <a:prstClr val="black"/>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00AE70-C766-427B-8CD6-0EF2ACEFAFFA}" type="slidenum">
              <a:rPr lang="en-US" smtClean="0">
                <a:solidFill>
                  <a:prstClr val="black"/>
                </a:solidFill>
              </a:rPr>
              <a:pPr/>
              <a:t>42</a:t>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00AE70-C766-427B-8CD6-0EF2ACEFAFFA}" type="slidenum">
              <a:rPr lang="en-US" smtClean="0">
                <a:solidFill>
                  <a:prstClr val="black"/>
                </a:solidFill>
              </a:rPr>
              <a:pPr/>
              <a:t>7</a:t>
            </a:fld>
            <a:endParaRPr lang="en-US">
              <a:solidFill>
                <a:prstClr val="black"/>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00AE70-C766-427B-8CD6-0EF2ACEFAFFA}" type="slidenum">
              <a:rPr lang="en-US" smtClean="0">
                <a:solidFill>
                  <a:prstClr val="black"/>
                </a:solidFill>
              </a:rPr>
              <a:pPr/>
              <a:t>43</a:t>
            </a:fld>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00AE70-C766-427B-8CD6-0EF2ACEFAFFA}" type="slidenum">
              <a:rPr lang="en-US" smtClean="0">
                <a:solidFill>
                  <a:prstClr val="black"/>
                </a:solidFill>
              </a:rPr>
              <a:pPr/>
              <a:t>8</a:t>
            </a:fld>
            <a:endParaRPr 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00AE70-C766-427B-8CD6-0EF2ACEFAFFA}" type="slidenum">
              <a:rPr lang="en-US" smtClean="0">
                <a:solidFill>
                  <a:prstClr val="black"/>
                </a:solidFill>
              </a:rPr>
              <a:pPr/>
              <a:t>9</a:t>
            </a:fld>
            <a:endParaRPr 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00AE70-C766-427B-8CD6-0EF2ACEFAFFA}" type="slidenum">
              <a:rPr lang="en-US" smtClean="0">
                <a:solidFill>
                  <a:prstClr val="black"/>
                </a:solidFill>
              </a:rPr>
              <a:pPr/>
              <a:t>10</a:t>
            </a:fld>
            <a:endParaRPr 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00AE70-C766-427B-8CD6-0EF2ACEFAFFA}" type="slidenum">
              <a:rPr lang="en-US" smtClean="0">
                <a:solidFill>
                  <a:prstClr val="black"/>
                </a:solidFill>
              </a:rPr>
              <a:pPr/>
              <a:t>11</a:t>
            </a:fld>
            <a:endParaRPr 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00AE70-C766-427B-8CD6-0EF2ACEFAFFA}" type="slidenum">
              <a:rPr lang="en-US" smtClean="0">
                <a:solidFill>
                  <a:prstClr val="black"/>
                </a:solidFill>
              </a:rPr>
              <a:pPr/>
              <a:t>12</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4572000"/>
          </a:xfrm>
          <a:prstGeom prst="rect">
            <a:avLst/>
          </a:prstGeom>
        </p:spPr>
      </p:pic>
      <p:sp>
        <p:nvSpPr>
          <p:cNvPr id="4" name="Date Placeholder 3"/>
          <p:cNvSpPr>
            <a:spLocks noGrp="1"/>
          </p:cNvSpPr>
          <p:nvPr>
            <p:ph type="dt" sz="half" idx="10"/>
          </p:nvPr>
        </p:nvSpPr>
        <p:spPr/>
        <p:txBody>
          <a:bodyPr/>
          <a:lstStyle/>
          <a:p>
            <a:fld id="{2113DA54-2F1C-4B2E-9BC7-60592D907C7C}" type="datetimeFigureOut">
              <a:rPr lang="en-US" smtClean="0"/>
              <a:pPr/>
              <a:t>3/13/2013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543925-4EC9-4741-8F77-7E1DB63411C3}" type="slidenum">
              <a:rPr lang="en-US" smtClean="0"/>
              <a:pPr/>
              <a:t>‹#›</a:t>
            </a:fld>
            <a:endParaRPr lang="en-US"/>
          </a:p>
        </p:txBody>
      </p:sp>
      <p:sp>
        <p:nvSpPr>
          <p:cNvPr id="3" name="Subtitle 2"/>
          <p:cNvSpPr>
            <a:spLocks noGrp="1"/>
          </p:cNvSpPr>
          <p:nvPr>
            <p:ph type="subTitle" idx="1"/>
          </p:nvPr>
        </p:nvSpPr>
        <p:spPr>
          <a:xfrm>
            <a:off x="1219200" y="3886200"/>
            <a:ext cx="64008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en-US"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600" y="990600"/>
            <a:ext cx="7924800" cy="4525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13DA54-2F1C-4B2E-9BC7-60592D907C7C}" type="datetimeFigureOut">
              <a:rPr lang="en-US" smtClean="0"/>
              <a:pPr/>
              <a:t>3/13/2013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543925-4EC9-4741-8F77-7E1DB63411C3}"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13DA54-2F1C-4B2E-9BC7-60592D907C7C}" type="datetimeFigureOut">
              <a:rPr lang="en-US" smtClean="0"/>
              <a:pPr/>
              <a:t>3/13/2013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543925-4EC9-4741-8F77-7E1DB63411C3}"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68F316D-091F-4B5D-A313-7606CD1F2584}" type="datetimeFigureOut">
              <a:rPr lang="en-US" smtClean="0">
                <a:solidFill>
                  <a:prstClr val="white">
                    <a:tint val="75000"/>
                  </a:prstClr>
                </a:solidFill>
              </a:rPr>
              <a:pPr/>
              <a:t>3/13/2013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4EC947F-E508-4FAC-A9A7-21F3FD2F5E1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0549139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68F316D-091F-4B5D-A313-7606CD1F2584}" type="datetimeFigureOut">
              <a:rPr lang="en-US" smtClean="0">
                <a:solidFill>
                  <a:prstClr val="white">
                    <a:tint val="75000"/>
                  </a:prstClr>
                </a:solidFill>
              </a:rPr>
              <a:pPr/>
              <a:t>3/13/2013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4EC947F-E508-4FAC-A9A7-21F3FD2F5E1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870452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68F316D-091F-4B5D-A313-7606CD1F2584}" type="datetimeFigureOut">
              <a:rPr lang="en-US" smtClean="0">
                <a:solidFill>
                  <a:prstClr val="white">
                    <a:tint val="75000"/>
                  </a:prstClr>
                </a:solidFill>
              </a:rPr>
              <a:pPr/>
              <a:t>3/13/2013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4EC947F-E508-4FAC-A9A7-21F3FD2F5E1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6533376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68F316D-091F-4B5D-A313-7606CD1F2584}" type="datetimeFigureOut">
              <a:rPr lang="en-US" smtClean="0">
                <a:solidFill>
                  <a:prstClr val="white">
                    <a:tint val="75000"/>
                  </a:prstClr>
                </a:solidFill>
              </a:rPr>
              <a:pPr/>
              <a:t>3/13/2013</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4EC947F-E508-4FAC-A9A7-21F3FD2F5E1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4176114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68F316D-091F-4B5D-A313-7606CD1F2584}" type="datetimeFigureOut">
              <a:rPr lang="en-US" smtClean="0">
                <a:solidFill>
                  <a:prstClr val="white">
                    <a:tint val="75000"/>
                  </a:prstClr>
                </a:solidFill>
              </a:rPr>
              <a:pPr/>
              <a:t>3/13/2013</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54EC947F-E508-4FAC-A9A7-21F3FD2F5E1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5626229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68F316D-091F-4B5D-A313-7606CD1F2584}" type="datetimeFigureOut">
              <a:rPr lang="en-US" smtClean="0">
                <a:solidFill>
                  <a:prstClr val="white">
                    <a:tint val="75000"/>
                  </a:prstClr>
                </a:solidFill>
              </a:rPr>
              <a:pPr/>
              <a:t>3/13/2013</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54EC947F-E508-4FAC-A9A7-21F3FD2F5E1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476186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8F316D-091F-4B5D-A313-7606CD1F2584}" type="datetimeFigureOut">
              <a:rPr lang="en-US" smtClean="0">
                <a:solidFill>
                  <a:prstClr val="white">
                    <a:tint val="75000"/>
                  </a:prstClr>
                </a:solidFill>
              </a:rPr>
              <a:pPr/>
              <a:t>3/13/2013</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54EC947F-E508-4FAC-A9A7-21F3FD2F5E1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9146364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68F316D-091F-4B5D-A313-7606CD1F2584}" type="datetimeFigureOut">
              <a:rPr lang="en-US" smtClean="0">
                <a:solidFill>
                  <a:prstClr val="white">
                    <a:tint val="75000"/>
                  </a:prstClr>
                </a:solidFill>
              </a:rPr>
              <a:pPr/>
              <a:t>3/13/2013</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4EC947F-E508-4FAC-A9A7-21F3FD2F5E1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944218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2113DA54-2F1C-4B2E-9BC7-60592D907C7C}" type="datetimeFigureOut">
              <a:rPr lang="en-US" smtClean="0"/>
              <a:pPr/>
              <a:t>3/13/2013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543925-4EC9-4741-8F77-7E1DB63411C3}" type="slidenum">
              <a:rPr lang="en-US" smtClean="0"/>
              <a:pPr/>
              <a:t>‹#›</a:t>
            </a:fld>
            <a:endParaRPr lang="en-US"/>
          </a:p>
        </p:txBody>
      </p:sp>
      <p:sp>
        <p:nvSpPr>
          <p:cNvPr id="8" name="Content Placeholder 7"/>
          <p:cNvSpPr>
            <a:spLocks noGrp="1"/>
          </p:cNvSpPr>
          <p:nvPr>
            <p:ph sz="quarter" idx="13"/>
          </p:nvPr>
        </p:nvSpPr>
        <p:spPr>
          <a:xfrm>
            <a:off x="609600" y="1600200"/>
            <a:ext cx="792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68F316D-091F-4B5D-A313-7606CD1F2584}" type="datetimeFigureOut">
              <a:rPr lang="en-US" smtClean="0">
                <a:solidFill>
                  <a:prstClr val="white">
                    <a:tint val="75000"/>
                  </a:prstClr>
                </a:solidFill>
              </a:rPr>
              <a:pPr/>
              <a:t>3/13/2013</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4EC947F-E508-4FAC-A9A7-21F3FD2F5E1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80817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68F316D-091F-4B5D-A313-7606CD1F2584}" type="datetimeFigureOut">
              <a:rPr lang="en-US" smtClean="0">
                <a:solidFill>
                  <a:prstClr val="white">
                    <a:tint val="75000"/>
                  </a:prstClr>
                </a:solidFill>
              </a:rPr>
              <a:pPr/>
              <a:t>3/13/2013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4EC947F-E508-4FAC-A9A7-21F3FD2F5E1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6435602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68F316D-091F-4B5D-A313-7606CD1F2584}" type="datetimeFigureOut">
              <a:rPr lang="en-US" smtClean="0">
                <a:solidFill>
                  <a:prstClr val="white">
                    <a:tint val="75000"/>
                  </a:prstClr>
                </a:solidFill>
              </a:rPr>
              <a:pPr/>
              <a:t>3/13/2013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4EC947F-E508-4FAC-A9A7-21F3FD2F5E1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53436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609600" y="3462338"/>
            <a:ext cx="7885113"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113DA54-2F1C-4B2E-9BC7-60592D907C7C}" type="datetimeFigureOut">
              <a:rPr lang="en-US" smtClean="0"/>
              <a:pPr/>
              <a:t>3/13/2013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543925-4EC9-4741-8F77-7E1DB63411C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p>
            <a:fld id="{2113DA54-2F1C-4B2E-9BC7-60592D907C7C}" type="datetimeFigureOut">
              <a:rPr lang="en-US" smtClean="0"/>
              <a:pPr/>
              <a:t>3/13/2013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543925-4EC9-4741-8F77-7E1DB63411C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800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2113DA54-2F1C-4B2E-9BC7-60592D907C7C}" type="datetimeFigureOut">
              <a:rPr lang="en-US" smtClean="0"/>
              <a:pPr/>
              <a:t>3/13/2013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543925-4EC9-4741-8F77-7E1DB63411C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113DA54-2F1C-4B2E-9BC7-60592D907C7C}" type="datetimeFigureOut">
              <a:rPr lang="en-US" smtClean="0"/>
              <a:pPr/>
              <a:t>3/13/2013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543925-4EC9-4741-8F77-7E1DB63411C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13DA54-2F1C-4B2E-9BC7-60592D907C7C}" type="datetimeFigureOut">
              <a:rPr lang="en-US" smtClean="0"/>
              <a:pPr/>
              <a:t>3/13/2013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543925-4EC9-4741-8F77-7E1DB63411C3}"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612648" y="1447800"/>
            <a:ext cx="2971800" cy="109728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612648" y="2547891"/>
            <a:ext cx="29718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113DA54-2F1C-4B2E-9BC7-60592D907C7C}" type="datetimeFigureOut">
              <a:rPr lang="en-US" smtClean="0"/>
              <a:pPr/>
              <a:t>3/13/2013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543925-4EC9-4741-8F77-7E1DB63411C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609600" y="1447800"/>
            <a:ext cx="2971800" cy="109728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09600" y="2547890"/>
            <a:ext cx="29718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113DA54-2F1C-4B2E-9BC7-60592D907C7C}" type="datetimeFigureOut">
              <a:rPr lang="en-US" smtClean="0"/>
              <a:pPr/>
              <a:t>3/13/2013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543925-4EC9-4741-8F77-7E1DB63411C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3" cstate="print"/>
          <a:stretch>
            <a:fillRect/>
          </a:stretch>
        </p:blipFill>
        <p:spPr>
          <a:xfrm>
            <a:off x="-25121" y="685800"/>
            <a:ext cx="9144000" cy="6858000"/>
          </a:xfrm>
          <a:prstGeom prst="rect">
            <a:avLst/>
          </a:prstGeom>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fld id="{2113DA54-2F1C-4B2E-9BC7-60592D907C7C}" type="datetimeFigureOut">
              <a:rPr lang="en-US" smtClean="0"/>
              <a:pPr/>
              <a:t>3/13/2013</a:t>
            </a:fld>
            <a:endParaRPr lang="en-US"/>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a:defRPr sz="1000" cap="all" spc="60" baseline="0">
                <a:solidFill>
                  <a:schemeClr val="tx1"/>
                </a:solidFill>
              </a:defRPr>
            </a:lvl1pPr>
          </a:lstStyle>
          <a:p>
            <a:endParaRPr lang="en-US"/>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a:defRPr sz="1100" baseline="0">
                <a:solidFill>
                  <a:schemeClr val="tx1"/>
                </a:solidFill>
              </a:defRPr>
            </a:lvl1pPr>
          </a:lstStyle>
          <a:p>
            <a:fld id="{97543925-4EC9-4741-8F77-7E1DB63411C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8F316D-091F-4B5D-A313-7606CD1F2584}" type="datetimeFigureOut">
              <a:rPr lang="en-US" smtClean="0">
                <a:solidFill>
                  <a:prstClr val="white">
                    <a:tint val="75000"/>
                  </a:prstClr>
                </a:solidFill>
              </a:rPr>
              <a:pPr/>
              <a:t>3/13/2013</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EC947F-E508-4FAC-A9A7-21F3FD2F5E1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780421457"/>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1.xml"/><Relationship Id="rId1" Type="http://schemas.openxmlformats.org/officeDocument/2006/relationships/slideLayout" Target="../slideLayouts/slideLayout17.xml"/><Relationship Id="rId5" Type="http://schemas.openxmlformats.org/officeDocument/2006/relationships/image" Target="../media/image7.png"/><Relationship Id="rId4" Type="http://schemas.openxmlformats.org/officeDocument/2006/relationships/image" Target="../media/image16.jpeg"/></Relationships>
</file>

<file path=ppt/slides/_rels/slide2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41.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19200" y="3962400"/>
            <a:ext cx="6400800" cy="1752600"/>
          </a:xfrm>
        </p:spPr>
        <p:txBody>
          <a:bodyPr>
            <a:norm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en-US" sz="4800" b="1" spc="0"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Joel</a:t>
            </a:r>
            <a:endParaRPr lang="en-US" sz="4800" b="1" spc="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endParaRPr>
          </a:p>
        </p:txBody>
      </p:sp>
      <p:sp>
        <p:nvSpPr>
          <p:cNvPr id="2" name="Title 1"/>
          <p:cNvSpPr>
            <a:spLocks noGrp="1"/>
          </p:cNvSpPr>
          <p:nvPr>
            <p:ph type="ctrTitle"/>
          </p:nvPr>
        </p:nvSpPr>
        <p:spPr>
          <a:xfrm>
            <a:off x="685800" y="1752600"/>
            <a:ext cx="7772400" cy="1470025"/>
          </a:xfrm>
        </p:spPr>
        <p:txBody>
          <a:bodyPr/>
          <a:lstStyle/>
          <a:p>
            <a:r>
              <a:rPr lang="en-US" sz="7200" b="1" cap="none"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The Minor Prophets</a:t>
            </a:r>
            <a:endParaRPr lang="en-US" sz="7200" b="1" cap="none"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Tree>
    <p:extLst>
      <p:ext uri="{BB962C8B-B14F-4D97-AF65-F5344CB8AC3E}">
        <p14:creationId xmlns:p14="http://schemas.microsoft.com/office/powerpoint/2010/main" val="1342463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5800" y="927080"/>
            <a:ext cx="7848600" cy="3970318"/>
          </a:xfrm>
          <a:prstGeom prst="rect">
            <a:avLst/>
          </a:prstGeom>
          <a:noFill/>
        </p:spPr>
        <p:txBody>
          <a:bodyPr wrap="square" rtlCol="0">
            <a:spAutoFit/>
          </a:bodyPr>
          <a:lstStyle/>
          <a:p>
            <a:r>
              <a:rPr lang="en-US" sz="3600" dirty="0" smtClean="0">
                <a:solidFill>
                  <a:prstClr val="white"/>
                </a:solidFill>
                <a:latin typeface="Candara" pitchFamily="34" charset="0"/>
              </a:rPr>
              <a:t>Thus they pass through several </a:t>
            </a:r>
            <a:r>
              <a:rPr lang="en-US" sz="3600" dirty="0" err="1" smtClean="0">
                <a:solidFill>
                  <a:prstClr val="white"/>
                </a:solidFill>
                <a:latin typeface="Candara" pitchFamily="34" charset="0"/>
              </a:rPr>
              <a:t>moults</a:t>
            </a:r>
            <a:r>
              <a:rPr lang="en-US" sz="3600" dirty="0" smtClean="0">
                <a:solidFill>
                  <a:prstClr val="white"/>
                </a:solidFill>
                <a:latin typeface="Candara" pitchFamily="34" charset="0"/>
              </a:rPr>
              <a:t>, of which, however, but three stages are plainly distinguishable—the larva or wingless stage, the pupa, with small wings, or properly wing sacks developing, and the full-fledged flying locust.</a:t>
            </a:r>
            <a:endParaRPr lang="en-US" sz="3600" dirty="0">
              <a:solidFill>
                <a:prstClr val="white"/>
              </a:solidFill>
              <a:latin typeface="Candara" pitchFamily="34" charset="0"/>
            </a:endParaRPr>
          </a:p>
        </p:txBody>
      </p:sp>
      <p:sp>
        <p:nvSpPr>
          <p:cNvPr id="7" name="TextBox 6"/>
          <p:cNvSpPr txBox="1"/>
          <p:nvPr/>
        </p:nvSpPr>
        <p:spPr>
          <a:xfrm>
            <a:off x="5791200" y="6019800"/>
            <a:ext cx="3200400" cy="646331"/>
          </a:xfrm>
          <a:prstGeom prst="rect">
            <a:avLst/>
          </a:prstGeom>
          <a:noFill/>
        </p:spPr>
        <p:txBody>
          <a:bodyPr wrap="square" rtlCol="0">
            <a:spAutoFit/>
          </a:bodyPr>
          <a:lstStyle/>
          <a:p>
            <a:pPr algn="r"/>
            <a:r>
              <a:rPr lang="en-US" sz="3600" dirty="0" smtClean="0">
                <a:solidFill>
                  <a:prstClr val="white"/>
                </a:solidFill>
                <a:latin typeface="Candara" pitchFamily="34" charset="0"/>
              </a:rPr>
              <a:t>Whiting, 522</a:t>
            </a:r>
            <a:endParaRPr lang="en-US" sz="3600" dirty="0">
              <a:solidFill>
                <a:prstClr val="white"/>
              </a:solidFill>
              <a:latin typeface="Candara" pitchFamily="34" charset="0"/>
            </a:endParaRPr>
          </a:p>
        </p:txBody>
      </p:sp>
      <p:pic>
        <p:nvPicPr>
          <p:cNvPr id="4" name="Picture 2"/>
          <p:cNvPicPr>
            <a:picLocks noChangeAspect="1" noChangeArrowheads="1"/>
          </p:cNvPicPr>
          <p:nvPr/>
        </p:nvPicPr>
        <p:blipFill>
          <a:blip r:embed="rId3" cstate="print"/>
          <a:srcRect b="39583"/>
          <a:stretch>
            <a:fillRect/>
          </a:stretch>
        </p:blipFill>
        <p:spPr bwMode="auto">
          <a:xfrm>
            <a:off x="152400" y="5715000"/>
            <a:ext cx="2571750" cy="990600"/>
          </a:xfrm>
          <a:prstGeom prst="rect">
            <a:avLst/>
          </a:prstGeom>
          <a:noFill/>
          <a:ln w="9525">
            <a:noFill/>
            <a:miter lim="800000"/>
            <a:headEnd/>
            <a:tailEnd/>
          </a:ln>
        </p:spPr>
      </p:pic>
    </p:spTree>
    <p:extLst>
      <p:ext uri="{BB962C8B-B14F-4D97-AF65-F5344CB8AC3E}">
        <p14:creationId xmlns:p14="http://schemas.microsoft.com/office/powerpoint/2010/main" val="6781734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5800" y="927080"/>
            <a:ext cx="7848600" cy="3970318"/>
          </a:xfrm>
          <a:prstGeom prst="rect">
            <a:avLst/>
          </a:prstGeom>
          <a:noFill/>
        </p:spPr>
        <p:txBody>
          <a:bodyPr wrap="square" rtlCol="0">
            <a:spAutoFit/>
          </a:bodyPr>
          <a:lstStyle/>
          <a:p>
            <a:r>
              <a:rPr lang="en-US" sz="3600" dirty="0" smtClean="0">
                <a:solidFill>
                  <a:prstClr val="white"/>
                </a:solidFill>
                <a:latin typeface="Candara" pitchFamily="34" charset="0"/>
              </a:rPr>
              <a:t>Thus they pass through several </a:t>
            </a:r>
            <a:r>
              <a:rPr lang="en-US" sz="3600" dirty="0" err="1" smtClean="0">
                <a:solidFill>
                  <a:prstClr val="white"/>
                </a:solidFill>
                <a:latin typeface="Candara" pitchFamily="34" charset="0"/>
              </a:rPr>
              <a:t>moults</a:t>
            </a:r>
            <a:r>
              <a:rPr lang="en-US" sz="3600" dirty="0" smtClean="0">
                <a:solidFill>
                  <a:prstClr val="white"/>
                </a:solidFill>
                <a:latin typeface="Candara" pitchFamily="34" charset="0"/>
              </a:rPr>
              <a:t>, of which, however, but three stages are plainly distinguishable—the larva or wingless stage, the pupa, with small wings, or properly wing sacks developing, and the full-fledged flying locust.</a:t>
            </a:r>
            <a:endParaRPr lang="en-US" sz="3600" dirty="0">
              <a:solidFill>
                <a:prstClr val="white"/>
              </a:solidFill>
              <a:latin typeface="Candara" pitchFamily="34" charset="0"/>
            </a:endParaRPr>
          </a:p>
        </p:txBody>
      </p:sp>
      <p:sp>
        <p:nvSpPr>
          <p:cNvPr id="7" name="TextBox 6"/>
          <p:cNvSpPr txBox="1"/>
          <p:nvPr/>
        </p:nvSpPr>
        <p:spPr>
          <a:xfrm>
            <a:off x="5791200" y="6019800"/>
            <a:ext cx="3200400" cy="646331"/>
          </a:xfrm>
          <a:prstGeom prst="rect">
            <a:avLst/>
          </a:prstGeom>
          <a:noFill/>
        </p:spPr>
        <p:txBody>
          <a:bodyPr wrap="square" rtlCol="0">
            <a:spAutoFit/>
          </a:bodyPr>
          <a:lstStyle/>
          <a:p>
            <a:pPr algn="r"/>
            <a:r>
              <a:rPr lang="en-US" sz="3600" dirty="0" smtClean="0">
                <a:solidFill>
                  <a:prstClr val="white"/>
                </a:solidFill>
                <a:latin typeface="Candara" pitchFamily="34" charset="0"/>
              </a:rPr>
              <a:t>Whiting, 522</a:t>
            </a:r>
            <a:endParaRPr lang="en-US" sz="3600" dirty="0">
              <a:solidFill>
                <a:prstClr val="white"/>
              </a:solidFill>
              <a:latin typeface="Candara" pitchFamily="34" charset="0"/>
            </a:endParaRPr>
          </a:p>
        </p:txBody>
      </p:sp>
      <p:pic>
        <p:nvPicPr>
          <p:cNvPr id="38914" name="Picture 2"/>
          <p:cNvPicPr>
            <a:picLocks noChangeAspect="1" noChangeArrowheads="1"/>
          </p:cNvPicPr>
          <p:nvPr/>
        </p:nvPicPr>
        <p:blipFill>
          <a:blip r:embed="rId3" cstate="print"/>
          <a:srcRect/>
          <a:stretch>
            <a:fillRect/>
          </a:stretch>
        </p:blipFill>
        <p:spPr bwMode="auto">
          <a:xfrm rot="5400000">
            <a:off x="4455937" y="1944864"/>
            <a:ext cx="3127726" cy="4571999"/>
          </a:xfrm>
          <a:prstGeom prst="rect">
            <a:avLst/>
          </a:prstGeom>
          <a:noFill/>
          <a:ln w="9525">
            <a:noFill/>
            <a:miter lim="800000"/>
            <a:headEnd/>
            <a:tailEnd/>
          </a:ln>
        </p:spPr>
      </p:pic>
      <p:pic>
        <p:nvPicPr>
          <p:cNvPr id="5" name="Picture 2"/>
          <p:cNvPicPr>
            <a:picLocks noChangeAspect="1" noChangeArrowheads="1"/>
          </p:cNvPicPr>
          <p:nvPr/>
        </p:nvPicPr>
        <p:blipFill>
          <a:blip r:embed="rId4" cstate="print"/>
          <a:srcRect b="39583"/>
          <a:stretch>
            <a:fillRect/>
          </a:stretch>
        </p:blipFill>
        <p:spPr bwMode="auto">
          <a:xfrm>
            <a:off x="152400" y="5715000"/>
            <a:ext cx="2571750" cy="990600"/>
          </a:xfrm>
          <a:prstGeom prst="rect">
            <a:avLst/>
          </a:prstGeom>
          <a:noFill/>
          <a:ln w="9525">
            <a:noFill/>
            <a:miter lim="800000"/>
            <a:headEnd/>
            <a:tailEnd/>
          </a:ln>
        </p:spPr>
      </p:pic>
    </p:spTree>
    <p:extLst>
      <p:ext uri="{BB962C8B-B14F-4D97-AF65-F5344CB8AC3E}">
        <p14:creationId xmlns:p14="http://schemas.microsoft.com/office/powerpoint/2010/main" val="21366259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5800" y="927080"/>
            <a:ext cx="7848600" cy="3970318"/>
          </a:xfrm>
          <a:prstGeom prst="rect">
            <a:avLst/>
          </a:prstGeom>
          <a:noFill/>
        </p:spPr>
        <p:txBody>
          <a:bodyPr wrap="square" rtlCol="0">
            <a:spAutoFit/>
          </a:bodyPr>
          <a:lstStyle/>
          <a:p>
            <a:r>
              <a:rPr lang="en-US" sz="3600" dirty="0" smtClean="0">
                <a:solidFill>
                  <a:prstClr val="white"/>
                </a:solidFill>
                <a:latin typeface="Candara" pitchFamily="34" charset="0"/>
              </a:rPr>
              <a:t>Thus they pass through several </a:t>
            </a:r>
            <a:r>
              <a:rPr lang="en-US" sz="3600" dirty="0" err="1" smtClean="0">
                <a:solidFill>
                  <a:prstClr val="white"/>
                </a:solidFill>
                <a:latin typeface="Candara" pitchFamily="34" charset="0"/>
              </a:rPr>
              <a:t>moults</a:t>
            </a:r>
            <a:r>
              <a:rPr lang="en-US" sz="3600" dirty="0" smtClean="0">
                <a:solidFill>
                  <a:prstClr val="white"/>
                </a:solidFill>
                <a:latin typeface="Candara" pitchFamily="34" charset="0"/>
              </a:rPr>
              <a:t>, of which, however, but three stages are plainly distinguishable—the larva or wingless stage, the pupa, with small wings, or properly wing sacks developing, and the full-fledged flying locust.</a:t>
            </a:r>
            <a:endParaRPr lang="en-US" sz="3600" dirty="0">
              <a:solidFill>
                <a:prstClr val="white"/>
              </a:solidFill>
              <a:latin typeface="Candara" pitchFamily="34" charset="0"/>
            </a:endParaRPr>
          </a:p>
        </p:txBody>
      </p:sp>
      <p:sp>
        <p:nvSpPr>
          <p:cNvPr id="7" name="TextBox 6"/>
          <p:cNvSpPr txBox="1"/>
          <p:nvPr/>
        </p:nvSpPr>
        <p:spPr>
          <a:xfrm>
            <a:off x="5791200" y="6019800"/>
            <a:ext cx="3200400" cy="646331"/>
          </a:xfrm>
          <a:prstGeom prst="rect">
            <a:avLst/>
          </a:prstGeom>
          <a:noFill/>
        </p:spPr>
        <p:txBody>
          <a:bodyPr wrap="square" rtlCol="0">
            <a:spAutoFit/>
          </a:bodyPr>
          <a:lstStyle/>
          <a:p>
            <a:pPr algn="r"/>
            <a:r>
              <a:rPr lang="en-US" sz="3600" dirty="0" smtClean="0">
                <a:solidFill>
                  <a:prstClr val="white"/>
                </a:solidFill>
                <a:latin typeface="Candara" pitchFamily="34" charset="0"/>
              </a:rPr>
              <a:t>Whiting, 522</a:t>
            </a:r>
            <a:endParaRPr lang="en-US" sz="3600" dirty="0">
              <a:solidFill>
                <a:prstClr val="white"/>
              </a:solidFill>
              <a:latin typeface="Candara" pitchFamily="34" charset="0"/>
            </a:endParaRPr>
          </a:p>
        </p:txBody>
      </p:sp>
      <p:pic>
        <p:nvPicPr>
          <p:cNvPr id="4" name="Picture 2"/>
          <p:cNvPicPr>
            <a:picLocks noChangeAspect="1" noChangeArrowheads="1"/>
          </p:cNvPicPr>
          <p:nvPr/>
        </p:nvPicPr>
        <p:blipFill>
          <a:blip r:embed="rId3" cstate="print"/>
          <a:srcRect b="39583"/>
          <a:stretch>
            <a:fillRect/>
          </a:stretch>
        </p:blipFill>
        <p:spPr bwMode="auto">
          <a:xfrm>
            <a:off x="152400" y="5715000"/>
            <a:ext cx="2571750" cy="990600"/>
          </a:xfrm>
          <a:prstGeom prst="rect">
            <a:avLst/>
          </a:prstGeom>
          <a:noFill/>
          <a:ln w="9525">
            <a:noFill/>
            <a:miter lim="800000"/>
            <a:headEnd/>
            <a:tailEnd/>
          </a:ln>
        </p:spPr>
      </p:pic>
    </p:spTree>
    <p:extLst>
      <p:ext uri="{BB962C8B-B14F-4D97-AF65-F5344CB8AC3E}">
        <p14:creationId xmlns:p14="http://schemas.microsoft.com/office/powerpoint/2010/main" val="23263157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5800" y="927080"/>
            <a:ext cx="7848600" cy="3970318"/>
          </a:xfrm>
          <a:prstGeom prst="rect">
            <a:avLst/>
          </a:prstGeom>
          <a:noFill/>
        </p:spPr>
        <p:txBody>
          <a:bodyPr wrap="square" rtlCol="0">
            <a:spAutoFit/>
          </a:bodyPr>
          <a:lstStyle/>
          <a:p>
            <a:r>
              <a:rPr lang="en-US" sz="3600" dirty="0" smtClean="0">
                <a:solidFill>
                  <a:prstClr val="white"/>
                </a:solidFill>
                <a:latin typeface="Candara" pitchFamily="34" charset="0"/>
              </a:rPr>
              <a:t>Thus they pass through several </a:t>
            </a:r>
            <a:r>
              <a:rPr lang="en-US" sz="3600" dirty="0" err="1" smtClean="0">
                <a:solidFill>
                  <a:prstClr val="white"/>
                </a:solidFill>
                <a:latin typeface="Candara" pitchFamily="34" charset="0"/>
              </a:rPr>
              <a:t>moults</a:t>
            </a:r>
            <a:r>
              <a:rPr lang="en-US" sz="3600" dirty="0" smtClean="0">
                <a:solidFill>
                  <a:prstClr val="white"/>
                </a:solidFill>
                <a:latin typeface="Candara" pitchFamily="34" charset="0"/>
              </a:rPr>
              <a:t>, of which, however, but three stages are plainly distinguishable—the larva or wingless stage, the pupa, with small wings, or properly wing sacks developing, and the full-fledged flying locust.</a:t>
            </a:r>
            <a:endParaRPr lang="en-US" sz="3600" dirty="0">
              <a:solidFill>
                <a:prstClr val="white"/>
              </a:solidFill>
              <a:latin typeface="Candara" pitchFamily="34" charset="0"/>
            </a:endParaRPr>
          </a:p>
        </p:txBody>
      </p:sp>
      <p:sp>
        <p:nvSpPr>
          <p:cNvPr id="7" name="TextBox 6"/>
          <p:cNvSpPr txBox="1"/>
          <p:nvPr/>
        </p:nvSpPr>
        <p:spPr>
          <a:xfrm>
            <a:off x="5791200" y="6019800"/>
            <a:ext cx="3200400" cy="646331"/>
          </a:xfrm>
          <a:prstGeom prst="rect">
            <a:avLst/>
          </a:prstGeom>
          <a:noFill/>
        </p:spPr>
        <p:txBody>
          <a:bodyPr wrap="square" rtlCol="0">
            <a:spAutoFit/>
          </a:bodyPr>
          <a:lstStyle/>
          <a:p>
            <a:pPr algn="r"/>
            <a:r>
              <a:rPr lang="en-US" sz="3600" dirty="0" smtClean="0">
                <a:solidFill>
                  <a:prstClr val="white"/>
                </a:solidFill>
                <a:latin typeface="Candara" pitchFamily="34" charset="0"/>
              </a:rPr>
              <a:t>Whiting, 522</a:t>
            </a:r>
            <a:endParaRPr lang="en-US" sz="3600" dirty="0">
              <a:solidFill>
                <a:prstClr val="white"/>
              </a:solidFill>
              <a:latin typeface="Candara" pitchFamily="34" charset="0"/>
            </a:endParaRPr>
          </a:p>
        </p:txBody>
      </p:sp>
      <p:pic>
        <p:nvPicPr>
          <p:cNvPr id="39938" name="Picture 2"/>
          <p:cNvPicPr>
            <a:picLocks noChangeAspect="1" noChangeArrowheads="1"/>
          </p:cNvPicPr>
          <p:nvPr/>
        </p:nvPicPr>
        <p:blipFill>
          <a:blip r:embed="rId3" cstate="print"/>
          <a:srcRect/>
          <a:stretch>
            <a:fillRect/>
          </a:stretch>
        </p:blipFill>
        <p:spPr bwMode="auto">
          <a:xfrm>
            <a:off x="3133344" y="3754931"/>
            <a:ext cx="3648456" cy="2299448"/>
          </a:xfrm>
          <a:prstGeom prst="rect">
            <a:avLst/>
          </a:prstGeom>
          <a:noFill/>
          <a:ln w="9525">
            <a:noFill/>
            <a:miter lim="800000"/>
            <a:headEnd/>
            <a:tailEnd/>
          </a:ln>
        </p:spPr>
      </p:pic>
      <p:pic>
        <p:nvPicPr>
          <p:cNvPr id="5" name="Picture 2"/>
          <p:cNvPicPr>
            <a:picLocks noChangeAspect="1" noChangeArrowheads="1"/>
          </p:cNvPicPr>
          <p:nvPr/>
        </p:nvPicPr>
        <p:blipFill>
          <a:blip r:embed="rId4" cstate="print"/>
          <a:srcRect b="39583"/>
          <a:stretch>
            <a:fillRect/>
          </a:stretch>
        </p:blipFill>
        <p:spPr bwMode="auto">
          <a:xfrm>
            <a:off x="152400" y="5715000"/>
            <a:ext cx="2571750" cy="990600"/>
          </a:xfrm>
          <a:prstGeom prst="rect">
            <a:avLst/>
          </a:prstGeom>
          <a:noFill/>
          <a:ln w="9525">
            <a:noFill/>
            <a:miter lim="800000"/>
            <a:headEnd/>
            <a:tailEnd/>
          </a:ln>
        </p:spPr>
      </p:pic>
    </p:spTree>
    <p:extLst>
      <p:ext uri="{BB962C8B-B14F-4D97-AF65-F5344CB8AC3E}">
        <p14:creationId xmlns:p14="http://schemas.microsoft.com/office/powerpoint/2010/main" val="42146766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5800" y="927080"/>
            <a:ext cx="7848600" cy="3970318"/>
          </a:xfrm>
          <a:prstGeom prst="rect">
            <a:avLst/>
          </a:prstGeom>
          <a:noFill/>
        </p:spPr>
        <p:txBody>
          <a:bodyPr wrap="square" rtlCol="0">
            <a:spAutoFit/>
          </a:bodyPr>
          <a:lstStyle/>
          <a:p>
            <a:r>
              <a:rPr lang="en-US" sz="3600" dirty="0" smtClean="0">
                <a:solidFill>
                  <a:prstClr val="white"/>
                </a:solidFill>
                <a:latin typeface="Candara" pitchFamily="34" charset="0"/>
              </a:rPr>
              <a:t>Thus they pass through several </a:t>
            </a:r>
            <a:r>
              <a:rPr lang="en-US" sz="3600" dirty="0" err="1" smtClean="0">
                <a:solidFill>
                  <a:prstClr val="white"/>
                </a:solidFill>
                <a:latin typeface="Candara" pitchFamily="34" charset="0"/>
              </a:rPr>
              <a:t>moults</a:t>
            </a:r>
            <a:r>
              <a:rPr lang="en-US" sz="3600" dirty="0" smtClean="0">
                <a:solidFill>
                  <a:prstClr val="white"/>
                </a:solidFill>
                <a:latin typeface="Candara" pitchFamily="34" charset="0"/>
              </a:rPr>
              <a:t>, of which, however, but three stages are plainly distinguishable—the larva or wingless stage, the pupa, with small wings, or properly wing sacks developing, and the full-fledged flying locust.</a:t>
            </a:r>
            <a:endParaRPr lang="en-US" sz="3600" dirty="0">
              <a:solidFill>
                <a:prstClr val="white"/>
              </a:solidFill>
              <a:latin typeface="Candara" pitchFamily="34" charset="0"/>
            </a:endParaRPr>
          </a:p>
        </p:txBody>
      </p:sp>
      <p:sp>
        <p:nvSpPr>
          <p:cNvPr id="7" name="TextBox 6"/>
          <p:cNvSpPr txBox="1"/>
          <p:nvPr/>
        </p:nvSpPr>
        <p:spPr>
          <a:xfrm>
            <a:off x="5791200" y="6019800"/>
            <a:ext cx="3200400" cy="646331"/>
          </a:xfrm>
          <a:prstGeom prst="rect">
            <a:avLst/>
          </a:prstGeom>
          <a:noFill/>
        </p:spPr>
        <p:txBody>
          <a:bodyPr wrap="square" rtlCol="0">
            <a:spAutoFit/>
          </a:bodyPr>
          <a:lstStyle/>
          <a:p>
            <a:pPr algn="r"/>
            <a:r>
              <a:rPr lang="en-US" sz="3600" dirty="0" smtClean="0">
                <a:solidFill>
                  <a:prstClr val="white"/>
                </a:solidFill>
                <a:latin typeface="Candara" pitchFamily="34" charset="0"/>
              </a:rPr>
              <a:t>Whiting, 522</a:t>
            </a:r>
            <a:endParaRPr lang="en-US" sz="3600" dirty="0">
              <a:solidFill>
                <a:prstClr val="white"/>
              </a:solidFill>
              <a:latin typeface="Candara" pitchFamily="34" charset="0"/>
            </a:endParaRPr>
          </a:p>
        </p:txBody>
      </p:sp>
      <p:pic>
        <p:nvPicPr>
          <p:cNvPr id="4" name="Picture 2"/>
          <p:cNvPicPr>
            <a:picLocks noChangeAspect="1" noChangeArrowheads="1"/>
          </p:cNvPicPr>
          <p:nvPr/>
        </p:nvPicPr>
        <p:blipFill>
          <a:blip r:embed="rId3" cstate="print"/>
          <a:srcRect b="39583"/>
          <a:stretch>
            <a:fillRect/>
          </a:stretch>
        </p:blipFill>
        <p:spPr bwMode="auto">
          <a:xfrm>
            <a:off x="152400" y="5715000"/>
            <a:ext cx="2571750" cy="990600"/>
          </a:xfrm>
          <a:prstGeom prst="rect">
            <a:avLst/>
          </a:prstGeom>
          <a:noFill/>
          <a:ln w="9525">
            <a:noFill/>
            <a:miter lim="800000"/>
            <a:headEnd/>
            <a:tailEnd/>
          </a:ln>
        </p:spPr>
      </p:pic>
    </p:spTree>
    <p:extLst>
      <p:ext uri="{BB962C8B-B14F-4D97-AF65-F5344CB8AC3E}">
        <p14:creationId xmlns:p14="http://schemas.microsoft.com/office/powerpoint/2010/main" val="4499783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5800" y="927080"/>
            <a:ext cx="7848600" cy="3970318"/>
          </a:xfrm>
          <a:prstGeom prst="rect">
            <a:avLst/>
          </a:prstGeom>
          <a:noFill/>
        </p:spPr>
        <p:txBody>
          <a:bodyPr wrap="square" rtlCol="0">
            <a:spAutoFit/>
          </a:bodyPr>
          <a:lstStyle/>
          <a:p>
            <a:r>
              <a:rPr lang="en-US" sz="3600" dirty="0" smtClean="0">
                <a:solidFill>
                  <a:prstClr val="white"/>
                </a:solidFill>
                <a:latin typeface="Candara" pitchFamily="34" charset="0"/>
              </a:rPr>
              <a:t>Thus they pass through several </a:t>
            </a:r>
            <a:r>
              <a:rPr lang="en-US" sz="3600" dirty="0" err="1" smtClean="0">
                <a:solidFill>
                  <a:prstClr val="white"/>
                </a:solidFill>
                <a:latin typeface="Candara" pitchFamily="34" charset="0"/>
              </a:rPr>
              <a:t>moults</a:t>
            </a:r>
            <a:r>
              <a:rPr lang="en-US" sz="3600" dirty="0" smtClean="0">
                <a:solidFill>
                  <a:prstClr val="white"/>
                </a:solidFill>
                <a:latin typeface="Candara" pitchFamily="34" charset="0"/>
              </a:rPr>
              <a:t>, of which, however, but three stages are plainly distinguishable—the larva or wingless stage, the pupa, with small wings, or properly wing sacks developing, and the full-fledged flying locust.</a:t>
            </a:r>
            <a:endParaRPr lang="en-US" sz="3600" dirty="0">
              <a:solidFill>
                <a:prstClr val="white"/>
              </a:solidFill>
              <a:latin typeface="Candara" pitchFamily="34" charset="0"/>
            </a:endParaRPr>
          </a:p>
        </p:txBody>
      </p:sp>
      <p:sp>
        <p:nvSpPr>
          <p:cNvPr id="7" name="TextBox 6"/>
          <p:cNvSpPr txBox="1"/>
          <p:nvPr/>
        </p:nvSpPr>
        <p:spPr>
          <a:xfrm>
            <a:off x="5791200" y="6019800"/>
            <a:ext cx="3200400" cy="646331"/>
          </a:xfrm>
          <a:prstGeom prst="rect">
            <a:avLst/>
          </a:prstGeom>
          <a:noFill/>
        </p:spPr>
        <p:txBody>
          <a:bodyPr wrap="square" rtlCol="0">
            <a:spAutoFit/>
          </a:bodyPr>
          <a:lstStyle/>
          <a:p>
            <a:pPr algn="r"/>
            <a:r>
              <a:rPr lang="en-US" sz="3600" dirty="0" smtClean="0">
                <a:solidFill>
                  <a:prstClr val="white"/>
                </a:solidFill>
                <a:latin typeface="Candara" pitchFamily="34" charset="0"/>
              </a:rPr>
              <a:t>Whiting, 522</a:t>
            </a:r>
            <a:endParaRPr lang="en-US" sz="3600" dirty="0">
              <a:solidFill>
                <a:prstClr val="white"/>
              </a:solidFill>
              <a:latin typeface="Candara" pitchFamily="34" charset="0"/>
            </a:endParaRPr>
          </a:p>
        </p:txBody>
      </p:sp>
      <p:pic>
        <p:nvPicPr>
          <p:cNvPr id="5" name="Picture 4" descr="Scan0002.jpg"/>
          <p:cNvPicPr>
            <a:picLocks noChangeAspect="1"/>
          </p:cNvPicPr>
          <p:nvPr/>
        </p:nvPicPr>
        <p:blipFill>
          <a:blip r:embed="rId3" cstate="print">
            <a:lum bright="-10000" contrast="10000"/>
          </a:blip>
          <a:srcRect/>
          <a:stretch>
            <a:fillRect/>
          </a:stretch>
        </p:blipFill>
        <p:spPr>
          <a:xfrm>
            <a:off x="381000" y="220717"/>
            <a:ext cx="2667000" cy="4046483"/>
          </a:xfrm>
          <a:prstGeom prst="rect">
            <a:avLst/>
          </a:prstGeom>
        </p:spPr>
      </p:pic>
      <p:pic>
        <p:nvPicPr>
          <p:cNvPr id="8" name="Picture 2"/>
          <p:cNvPicPr>
            <a:picLocks noChangeAspect="1" noChangeArrowheads="1"/>
          </p:cNvPicPr>
          <p:nvPr/>
        </p:nvPicPr>
        <p:blipFill>
          <a:blip r:embed="rId4" cstate="print"/>
          <a:srcRect b="39583"/>
          <a:stretch>
            <a:fillRect/>
          </a:stretch>
        </p:blipFill>
        <p:spPr bwMode="auto">
          <a:xfrm>
            <a:off x="152400" y="5715000"/>
            <a:ext cx="2571750" cy="990600"/>
          </a:xfrm>
          <a:prstGeom prst="rect">
            <a:avLst/>
          </a:prstGeom>
          <a:noFill/>
          <a:ln w="9525">
            <a:noFill/>
            <a:miter lim="800000"/>
            <a:headEnd/>
            <a:tailEnd/>
          </a:ln>
        </p:spPr>
      </p:pic>
    </p:spTree>
    <p:extLst>
      <p:ext uri="{BB962C8B-B14F-4D97-AF65-F5344CB8AC3E}">
        <p14:creationId xmlns:p14="http://schemas.microsoft.com/office/powerpoint/2010/main" val="1848739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5800" y="927080"/>
            <a:ext cx="7848600" cy="4524315"/>
          </a:xfrm>
          <a:prstGeom prst="rect">
            <a:avLst/>
          </a:prstGeom>
          <a:noFill/>
        </p:spPr>
        <p:txBody>
          <a:bodyPr wrap="square" rtlCol="0">
            <a:spAutoFit/>
          </a:bodyPr>
          <a:lstStyle/>
          <a:p>
            <a:r>
              <a:rPr lang="en-US" sz="3600" dirty="0" smtClean="0">
                <a:solidFill>
                  <a:prstClr val="white"/>
                </a:solidFill>
                <a:latin typeface="Candara" pitchFamily="34" charset="0"/>
              </a:rPr>
              <a:t>For a nation has come up against my land, powerful and beyond number; its teeth are lions' teeth, and it has the fangs of a lioness. It has laid waste my vine and splintered my fig tree; it has stripped off their bark and thrown it down; their branches are made white.</a:t>
            </a:r>
          </a:p>
          <a:p>
            <a:endParaRPr lang="en-US" sz="3600" dirty="0" smtClean="0">
              <a:solidFill>
                <a:prstClr val="white"/>
              </a:solidFill>
              <a:latin typeface="Candara" pitchFamily="34" charset="0"/>
            </a:endParaRPr>
          </a:p>
        </p:txBody>
      </p:sp>
      <p:sp>
        <p:nvSpPr>
          <p:cNvPr id="7" name="TextBox 6"/>
          <p:cNvSpPr txBox="1"/>
          <p:nvPr/>
        </p:nvSpPr>
        <p:spPr>
          <a:xfrm>
            <a:off x="6781800" y="6019800"/>
            <a:ext cx="2209800" cy="646331"/>
          </a:xfrm>
          <a:prstGeom prst="rect">
            <a:avLst/>
          </a:prstGeom>
          <a:noFill/>
        </p:spPr>
        <p:txBody>
          <a:bodyPr wrap="square" rtlCol="0">
            <a:spAutoFit/>
          </a:bodyPr>
          <a:lstStyle/>
          <a:p>
            <a:pPr algn="r"/>
            <a:r>
              <a:rPr lang="en-US" sz="3600" dirty="0" smtClean="0">
                <a:solidFill>
                  <a:prstClr val="white"/>
                </a:solidFill>
                <a:latin typeface="Candara" pitchFamily="34" charset="0"/>
              </a:rPr>
              <a:t>Joel 1:6-7</a:t>
            </a:r>
            <a:endParaRPr lang="en-US" sz="3600" dirty="0">
              <a:solidFill>
                <a:prstClr val="white"/>
              </a:solidFill>
              <a:latin typeface="Candara" pitchFamily="34" charset="0"/>
            </a:endParaRPr>
          </a:p>
        </p:txBody>
      </p:sp>
      <p:pic>
        <p:nvPicPr>
          <p:cNvPr id="4" name="Picture 2" descr="http://www.believer.com/estore/images/bible.gif"/>
          <p:cNvPicPr>
            <a:picLocks noChangeAspect="1" noChangeArrowheads="1"/>
          </p:cNvPicPr>
          <p:nvPr/>
        </p:nvPicPr>
        <p:blipFill>
          <a:blip r:embed="rId3" cstate="print"/>
          <a:srcRect/>
          <a:stretch>
            <a:fillRect/>
          </a:stretch>
        </p:blipFill>
        <p:spPr bwMode="auto">
          <a:xfrm flipH="1">
            <a:off x="152400" y="5334000"/>
            <a:ext cx="1828800" cy="1389888"/>
          </a:xfrm>
          <a:prstGeom prst="rect">
            <a:avLst/>
          </a:prstGeom>
          <a:noFill/>
        </p:spPr>
      </p:pic>
    </p:spTree>
    <p:extLst>
      <p:ext uri="{BB962C8B-B14F-4D97-AF65-F5344CB8AC3E}">
        <p14:creationId xmlns:p14="http://schemas.microsoft.com/office/powerpoint/2010/main" val="26292236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5800" y="927080"/>
            <a:ext cx="7848600" cy="2862322"/>
          </a:xfrm>
          <a:prstGeom prst="rect">
            <a:avLst/>
          </a:prstGeom>
          <a:noFill/>
        </p:spPr>
        <p:txBody>
          <a:bodyPr wrap="square" rtlCol="0">
            <a:spAutoFit/>
          </a:bodyPr>
          <a:lstStyle/>
          <a:p>
            <a:r>
              <a:rPr lang="en-US" sz="3600" dirty="0" smtClean="0">
                <a:solidFill>
                  <a:prstClr val="white"/>
                </a:solidFill>
                <a:latin typeface="Candara" pitchFamily="34" charset="0"/>
              </a:rPr>
              <a:t>Once entering a vineyard, the sprawling vines would in the shortest time be nothing but bare bark, the long dark stems lying flat on the ground, much resembling snakes.</a:t>
            </a:r>
            <a:endParaRPr lang="en-US" sz="3600" dirty="0">
              <a:solidFill>
                <a:prstClr val="white"/>
              </a:solidFill>
              <a:latin typeface="Candara" pitchFamily="34" charset="0"/>
            </a:endParaRPr>
          </a:p>
        </p:txBody>
      </p:sp>
      <p:sp>
        <p:nvSpPr>
          <p:cNvPr id="7" name="TextBox 6"/>
          <p:cNvSpPr txBox="1"/>
          <p:nvPr/>
        </p:nvSpPr>
        <p:spPr>
          <a:xfrm>
            <a:off x="5791200" y="6019800"/>
            <a:ext cx="3200400" cy="646331"/>
          </a:xfrm>
          <a:prstGeom prst="rect">
            <a:avLst/>
          </a:prstGeom>
          <a:noFill/>
        </p:spPr>
        <p:txBody>
          <a:bodyPr wrap="square" rtlCol="0">
            <a:spAutoFit/>
          </a:bodyPr>
          <a:lstStyle/>
          <a:p>
            <a:pPr algn="r"/>
            <a:r>
              <a:rPr lang="en-US" sz="3600" dirty="0" smtClean="0">
                <a:solidFill>
                  <a:prstClr val="white"/>
                </a:solidFill>
                <a:latin typeface="Candara" pitchFamily="34" charset="0"/>
              </a:rPr>
              <a:t>Whiting, 529</a:t>
            </a:r>
            <a:endParaRPr lang="en-US" sz="3600" dirty="0">
              <a:solidFill>
                <a:prstClr val="white"/>
              </a:solidFill>
              <a:latin typeface="Candara" pitchFamily="34" charset="0"/>
            </a:endParaRPr>
          </a:p>
        </p:txBody>
      </p:sp>
      <p:pic>
        <p:nvPicPr>
          <p:cNvPr id="4" name="Picture 2"/>
          <p:cNvPicPr>
            <a:picLocks noChangeAspect="1" noChangeArrowheads="1"/>
          </p:cNvPicPr>
          <p:nvPr/>
        </p:nvPicPr>
        <p:blipFill>
          <a:blip r:embed="rId3" cstate="print"/>
          <a:srcRect b="39583"/>
          <a:stretch>
            <a:fillRect/>
          </a:stretch>
        </p:blipFill>
        <p:spPr bwMode="auto">
          <a:xfrm>
            <a:off x="152400" y="5715000"/>
            <a:ext cx="2571750" cy="990600"/>
          </a:xfrm>
          <a:prstGeom prst="rect">
            <a:avLst/>
          </a:prstGeom>
          <a:noFill/>
          <a:ln w="9525">
            <a:noFill/>
            <a:miter lim="800000"/>
            <a:headEnd/>
            <a:tailEnd/>
          </a:ln>
        </p:spPr>
      </p:pic>
    </p:spTree>
    <p:extLst>
      <p:ext uri="{BB962C8B-B14F-4D97-AF65-F5344CB8AC3E}">
        <p14:creationId xmlns:p14="http://schemas.microsoft.com/office/powerpoint/2010/main" val="36511830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5800" y="927080"/>
            <a:ext cx="7848600" cy="3970318"/>
          </a:xfrm>
          <a:prstGeom prst="rect">
            <a:avLst/>
          </a:prstGeom>
          <a:noFill/>
        </p:spPr>
        <p:txBody>
          <a:bodyPr wrap="square" rtlCol="0">
            <a:spAutoFit/>
          </a:bodyPr>
          <a:lstStyle/>
          <a:p>
            <a:r>
              <a:rPr lang="en-US" sz="3600" dirty="0" smtClean="0">
                <a:solidFill>
                  <a:prstClr val="white"/>
                </a:solidFill>
                <a:latin typeface="Candara" pitchFamily="34" charset="0"/>
              </a:rPr>
              <a:t>Fig leaves perhaps of all things best suited their taste, and when once a tree fell a prey to them the ground would be literally layers deep, and the trunk so covered with crawlers as to make it a bright yellow color. On every leaf dozens would be perched.</a:t>
            </a:r>
            <a:endParaRPr lang="en-US" sz="3600" dirty="0">
              <a:solidFill>
                <a:prstClr val="white"/>
              </a:solidFill>
              <a:latin typeface="Candara" pitchFamily="34" charset="0"/>
            </a:endParaRPr>
          </a:p>
        </p:txBody>
      </p:sp>
      <p:sp>
        <p:nvSpPr>
          <p:cNvPr id="7" name="TextBox 6"/>
          <p:cNvSpPr txBox="1"/>
          <p:nvPr/>
        </p:nvSpPr>
        <p:spPr>
          <a:xfrm>
            <a:off x="5791200" y="6019800"/>
            <a:ext cx="3200400" cy="646331"/>
          </a:xfrm>
          <a:prstGeom prst="rect">
            <a:avLst/>
          </a:prstGeom>
          <a:noFill/>
        </p:spPr>
        <p:txBody>
          <a:bodyPr wrap="square" rtlCol="0">
            <a:spAutoFit/>
          </a:bodyPr>
          <a:lstStyle/>
          <a:p>
            <a:pPr algn="r"/>
            <a:r>
              <a:rPr lang="en-US" sz="3600" dirty="0" smtClean="0">
                <a:solidFill>
                  <a:prstClr val="white"/>
                </a:solidFill>
                <a:latin typeface="Candara" pitchFamily="34" charset="0"/>
              </a:rPr>
              <a:t>Whiting, 529</a:t>
            </a:r>
            <a:endParaRPr lang="en-US" sz="3600" dirty="0">
              <a:solidFill>
                <a:prstClr val="white"/>
              </a:solidFill>
              <a:latin typeface="Candara" pitchFamily="34" charset="0"/>
            </a:endParaRPr>
          </a:p>
        </p:txBody>
      </p:sp>
      <p:pic>
        <p:nvPicPr>
          <p:cNvPr id="4" name="Picture 2"/>
          <p:cNvPicPr>
            <a:picLocks noChangeAspect="1" noChangeArrowheads="1"/>
          </p:cNvPicPr>
          <p:nvPr/>
        </p:nvPicPr>
        <p:blipFill>
          <a:blip r:embed="rId3" cstate="print"/>
          <a:srcRect b="39583"/>
          <a:stretch>
            <a:fillRect/>
          </a:stretch>
        </p:blipFill>
        <p:spPr bwMode="auto">
          <a:xfrm>
            <a:off x="152400" y="5715000"/>
            <a:ext cx="2571750" cy="990600"/>
          </a:xfrm>
          <a:prstGeom prst="rect">
            <a:avLst/>
          </a:prstGeom>
          <a:noFill/>
          <a:ln w="9525">
            <a:noFill/>
            <a:miter lim="800000"/>
            <a:headEnd/>
            <a:tailEnd/>
          </a:ln>
        </p:spPr>
      </p:pic>
    </p:spTree>
    <p:extLst>
      <p:ext uri="{BB962C8B-B14F-4D97-AF65-F5344CB8AC3E}">
        <p14:creationId xmlns:p14="http://schemas.microsoft.com/office/powerpoint/2010/main" val="14260237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5800" y="927080"/>
            <a:ext cx="7848600" cy="4524315"/>
          </a:xfrm>
          <a:prstGeom prst="rect">
            <a:avLst/>
          </a:prstGeom>
          <a:noFill/>
        </p:spPr>
        <p:txBody>
          <a:bodyPr wrap="square" rtlCol="0">
            <a:spAutoFit/>
          </a:bodyPr>
          <a:lstStyle/>
          <a:p>
            <a:r>
              <a:rPr lang="en-US" sz="3600" dirty="0" smtClean="0">
                <a:solidFill>
                  <a:prstClr val="white"/>
                </a:solidFill>
                <a:latin typeface="Candara" pitchFamily="34" charset="0"/>
              </a:rPr>
              <a:t>They first ate away the tender parts, leaving a perfect skeleton of the large broad leaves. But soon these, too, were devoured, and usually after one day’s work the tree stood naked of any leaves, with nothing but the hard unripe fruit protruding stiffly from the branches.</a:t>
            </a:r>
            <a:endParaRPr lang="en-US" sz="3600" dirty="0">
              <a:solidFill>
                <a:prstClr val="white"/>
              </a:solidFill>
              <a:latin typeface="Candara" pitchFamily="34" charset="0"/>
            </a:endParaRPr>
          </a:p>
        </p:txBody>
      </p:sp>
      <p:sp>
        <p:nvSpPr>
          <p:cNvPr id="7" name="TextBox 6"/>
          <p:cNvSpPr txBox="1"/>
          <p:nvPr/>
        </p:nvSpPr>
        <p:spPr>
          <a:xfrm>
            <a:off x="5791200" y="6019800"/>
            <a:ext cx="3200400" cy="646331"/>
          </a:xfrm>
          <a:prstGeom prst="rect">
            <a:avLst/>
          </a:prstGeom>
          <a:noFill/>
        </p:spPr>
        <p:txBody>
          <a:bodyPr wrap="square" rtlCol="0">
            <a:spAutoFit/>
          </a:bodyPr>
          <a:lstStyle/>
          <a:p>
            <a:pPr algn="r"/>
            <a:r>
              <a:rPr lang="en-US" sz="3600" dirty="0" smtClean="0">
                <a:solidFill>
                  <a:prstClr val="white"/>
                </a:solidFill>
                <a:latin typeface="Candara" pitchFamily="34" charset="0"/>
              </a:rPr>
              <a:t>Whiting, 529</a:t>
            </a:r>
            <a:endParaRPr lang="en-US" sz="3600" dirty="0">
              <a:solidFill>
                <a:prstClr val="white"/>
              </a:solidFill>
              <a:latin typeface="Candara" pitchFamily="34" charset="0"/>
            </a:endParaRPr>
          </a:p>
        </p:txBody>
      </p:sp>
      <p:pic>
        <p:nvPicPr>
          <p:cNvPr id="4" name="Picture 2"/>
          <p:cNvPicPr>
            <a:picLocks noChangeAspect="1" noChangeArrowheads="1"/>
          </p:cNvPicPr>
          <p:nvPr/>
        </p:nvPicPr>
        <p:blipFill>
          <a:blip r:embed="rId3" cstate="print"/>
          <a:srcRect b="39583"/>
          <a:stretch>
            <a:fillRect/>
          </a:stretch>
        </p:blipFill>
        <p:spPr bwMode="auto">
          <a:xfrm>
            <a:off x="152400" y="5715000"/>
            <a:ext cx="2571750" cy="990600"/>
          </a:xfrm>
          <a:prstGeom prst="rect">
            <a:avLst/>
          </a:prstGeom>
          <a:noFill/>
          <a:ln w="9525">
            <a:noFill/>
            <a:miter lim="800000"/>
            <a:headEnd/>
            <a:tailEnd/>
          </a:ln>
        </p:spPr>
      </p:pic>
    </p:spTree>
    <p:extLst>
      <p:ext uri="{BB962C8B-B14F-4D97-AF65-F5344CB8AC3E}">
        <p14:creationId xmlns:p14="http://schemas.microsoft.com/office/powerpoint/2010/main" val="41718222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duotone>
              <a:prstClr val="black"/>
              <a:schemeClr val="accent6">
                <a:tint val="45000"/>
                <a:satMod val="400000"/>
              </a:schemeClr>
            </a:duotone>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t="10593" b="17534"/>
          <a:stretch/>
        </p:blipFill>
        <p:spPr>
          <a:xfrm>
            <a:off x="1545159" y="152400"/>
            <a:ext cx="7217841" cy="6713330"/>
          </a:xfrm>
          <a:prstGeom prst="rect">
            <a:avLst/>
          </a:prstGeom>
        </p:spPr>
      </p:pic>
      <p:sp>
        <p:nvSpPr>
          <p:cNvPr id="5" name="TextBox 4"/>
          <p:cNvSpPr txBox="1"/>
          <p:nvPr/>
        </p:nvSpPr>
        <p:spPr>
          <a:xfrm rot="3898412">
            <a:off x="698055" y="178745"/>
            <a:ext cx="1046440" cy="1818517"/>
          </a:xfrm>
          <a:prstGeom prst="rect">
            <a:avLst/>
          </a:prstGeom>
        </p:spPr>
        <p:style>
          <a:lnRef idx="0">
            <a:schemeClr val="accent3"/>
          </a:lnRef>
          <a:fillRef idx="3">
            <a:schemeClr val="accent3"/>
          </a:fillRef>
          <a:effectRef idx="3">
            <a:schemeClr val="accent3"/>
          </a:effectRef>
          <a:fontRef idx="minor">
            <a:schemeClr val="lt1"/>
          </a:fontRef>
        </p:style>
        <p:txBody>
          <a:bodyPr vert="vert270" wrap="square" rtlCol="0">
            <a:spAutoFit/>
          </a:bodyPr>
          <a:lstStyle/>
          <a:p>
            <a:pPr algn="ctr"/>
            <a:r>
              <a:rPr lang="en-US" sz="2800" dirty="0" smtClean="0">
                <a:latin typeface="DomCasual BT" pitchFamily="66" charset="0"/>
              </a:rPr>
              <a:t>Old Testament</a:t>
            </a:r>
            <a:br>
              <a:rPr lang="en-US" sz="2800" dirty="0" smtClean="0">
                <a:latin typeface="DomCasual BT" pitchFamily="66" charset="0"/>
              </a:rPr>
            </a:br>
            <a:r>
              <a:rPr lang="en-US" sz="2800" dirty="0" smtClean="0">
                <a:latin typeface="DomCasual BT" pitchFamily="66" charset="0"/>
              </a:rPr>
              <a:t>Timeline</a:t>
            </a:r>
            <a:endParaRPr lang="en-US" sz="2800" dirty="0">
              <a:latin typeface="DomCasual BT" pitchFamily="66" charset="0"/>
            </a:endParaRPr>
          </a:p>
        </p:txBody>
      </p:sp>
    </p:spTree>
    <p:extLst>
      <p:ext uri="{BB962C8B-B14F-4D97-AF65-F5344CB8AC3E}">
        <p14:creationId xmlns:p14="http://schemas.microsoft.com/office/powerpoint/2010/main" val="2589404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5800" y="927080"/>
            <a:ext cx="7848600" cy="2862322"/>
          </a:xfrm>
          <a:prstGeom prst="rect">
            <a:avLst/>
          </a:prstGeom>
          <a:noFill/>
        </p:spPr>
        <p:txBody>
          <a:bodyPr wrap="square" rtlCol="0">
            <a:spAutoFit/>
          </a:bodyPr>
          <a:lstStyle/>
          <a:p>
            <a:r>
              <a:rPr lang="en-US" sz="3600" dirty="0" smtClean="0">
                <a:solidFill>
                  <a:prstClr val="white"/>
                </a:solidFill>
                <a:latin typeface="Candara" pitchFamily="34" charset="0"/>
              </a:rPr>
              <a:t>When the daintier morsels were gone the bark was eaten off the young topmost branches, which, after exposure to the sun, bleached snow-white. </a:t>
            </a:r>
            <a:endParaRPr lang="en-US" sz="3600" dirty="0">
              <a:solidFill>
                <a:prstClr val="white"/>
              </a:solidFill>
              <a:latin typeface="Candara" pitchFamily="34" charset="0"/>
            </a:endParaRPr>
          </a:p>
        </p:txBody>
      </p:sp>
      <p:sp>
        <p:nvSpPr>
          <p:cNvPr id="7" name="TextBox 6"/>
          <p:cNvSpPr txBox="1"/>
          <p:nvPr/>
        </p:nvSpPr>
        <p:spPr>
          <a:xfrm>
            <a:off x="5791200" y="6019800"/>
            <a:ext cx="3200400" cy="646331"/>
          </a:xfrm>
          <a:prstGeom prst="rect">
            <a:avLst/>
          </a:prstGeom>
          <a:noFill/>
        </p:spPr>
        <p:txBody>
          <a:bodyPr wrap="square" rtlCol="0">
            <a:spAutoFit/>
          </a:bodyPr>
          <a:lstStyle/>
          <a:p>
            <a:pPr algn="r"/>
            <a:r>
              <a:rPr lang="en-US" sz="3600" dirty="0" smtClean="0">
                <a:solidFill>
                  <a:prstClr val="white"/>
                </a:solidFill>
                <a:latin typeface="Candara" pitchFamily="34" charset="0"/>
              </a:rPr>
              <a:t>Whiting, 529</a:t>
            </a:r>
            <a:endParaRPr lang="en-US" sz="3600" dirty="0">
              <a:solidFill>
                <a:prstClr val="white"/>
              </a:solidFill>
              <a:latin typeface="Candara" pitchFamily="34" charset="0"/>
            </a:endParaRPr>
          </a:p>
        </p:txBody>
      </p:sp>
      <p:pic>
        <p:nvPicPr>
          <p:cNvPr id="4" name="Picture 2"/>
          <p:cNvPicPr>
            <a:picLocks noChangeAspect="1" noChangeArrowheads="1"/>
          </p:cNvPicPr>
          <p:nvPr/>
        </p:nvPicPr>
        <p:blipFill>
          <a:blip r:embed="rId3" cstate="print"/>
          <a:srcRect b="39583"/>
          <a:stretch>
            <a:fillRect/>
          </a:stretch>
        </p:blipFill>
        <p:spPr bwMode="auto">
          <a:xfrm>
            <a:off x="152400" y="5715000"/>
            <a:ext cx="2571750" cy="990600"/>
          </a:xfrm>
          <a:prstGeom prst="rect">
            <a:avLst/>
          </a:prstGeom>
          <a:noFill/>
          <a:ln w="9525">
            <a:noFill/>
            <a:miter lim="800000"/>
            <a:headEnd/>
            <a:tailEnd/>
          </a:ln>
        </p:spPr>
      </p:pic>
    </p:spTree>
    <p:extLst>
      <p:ext uri="{BB962C8B-B14F-4D97-AF65-F5344CB8AC3E}">
        <p14:creationId xmlns:p14="http://schemas.microsoft.com/office/powerpoint/2010/main" val="31249616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p:cNvPicPr>
            <a:picLocks noChangeAspect="1" noChangeArrowheads="1"/>
          </p:cNvPicPr>
          <p:nvPr/>
        </p:nvPicPr>
        <p:blipFill>
          <a:blip r:embed="rId3" cstate="print"/>
          <a:srcRect/>
          <a:stretch>
            <a:fillRect/>
          </a:stretch>
        </p:blipFill>
        <p:spPr bwMode="auto">
          <a:xfrm>
            <a:off x="2133600" y="0"/>
            <a:ext cx="4876800" cy="6805269"/>
          </a:xfrm>
          <a:prstGeom prst="rect">
            <a:avLst/>
          </a:prstGeom>
          <a:noFill/>
          <a:ln w="9525">
            <a:noFill/>
            <a:miter lim="800000"/>
            <a:headEnd/>
            <a:tailEnd/>
          </a:ln>
        </p:spPr>
      </p:pic>
      <p:pic>
        <p:nvPicPr>
          <p:cNvPr id="5" name="Picture 2"/>
          <p:cNvPicPr>
            <a:picLocks noChangeAspect="1" noChangeArrowheads="1"/>
          </p:cNvPicPr>
          <p:nvPr/>
        </p:nvPicPr>
        <p:blipFill>
          <a:blip r:embed="rId4" cstate="print"/>
          <a:srcRect b="39583"/>
          <a:stretch>
            <a:fillRect/>
          </a:stretch>
        </p:blipFill>
        <p:spPr bwMode="auto">
          <a:xfrm>
            <a:off x="152400" y="6019800"/>
            <a:ext cx="1780442" cy="685800"/>
          </a:xfrm>
          <a:prstGeom prst="rect">
            <a:avLst/>
          </a:prstGeom>
          <a:noFill/>
          <a:ln w="9525">
            <a:noFill/>
            <a:miter lim="800000"/>
            <a:headEnd/>
            <a:tailEnd/>
          </a:ln>
        </p:spPr>
      </p:pic>
    </p:spTree>
    <p:extLst>
      <p:ext uri="{BB962C8B-B14F-4D97-AF65-F5344CB8AC3E}">
        <p14:creationId xmlns:p14="http://schemas.microsoft.com/office/powerpoint/2010/main" val="6127919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srcRect t="13468"/>
          <a:stretch>
            <a:fillRect/>
          </a:stretch>
        </p:blipFill>
        <p:spPr bwMode="auto">
          <a:xfrm>
            <a:off x="1174387" y="-12166"/>
            <a:ext cx="6750413" cy="6870166"/>
          </a:xfrm>
          <a:prstGeom prst="rect">
            <a:avLst/>
          </a:prstGeom>
          <a:noFill/>
          <a:ln w="9525">
            <a:noFill/>
            <a:miter lim="800000"/>
            <a:headEnd/>
            <a:tailEnd/>
          </a:ln>
        </p:spPr>
      </p:pic>
      <p:pic>
        <p:nvPicPr>
          <p:cNvPr id="7171" name="Picture 3"/>
          <p:cNvPicPr>
            <a:picLocks noChangeAspect="1" noChangeArrowheads="1"/>
          </p:cNvPicPr>
          <p:nvPr/>
        </p:nvPicPr>
        <p:blipFill>
          <a:blip r:embed="rId4" cstate="print"/>
          <a:srcRect b="-39624"/>
          <a:stretch>
            <a:fillRect/>
          </a:stretch>
        </p:blipFill>
        <p:spPr bwMode="auto">
          <a:xfrm>
            <a:off x="5105400" y="6644638"/>
            <a:ext cx="2743200" cy="213362"/>
          </a:xfrm>
          <a:prstGeom prst="rect">
            <a:avLst/>
          </a:prstGeom>
          <a:noFill/>
          <a:ln w="9525">
            <a:noFill/>
            <a:miter lim="800000"/>
            <a:headEnd/>
            <a:tailEnd/>
          </a:ln>
        </p:spPr>
      </p:pic>
      <p:pic>
        <p:nvPicPr>
          <p:cNvPr id="4" name="Picture 2"/>
          <p:cNvPicPr>
            <a:picLocks noChangeAspect="1" noChangeArrowheads="1"/>
          </p:cNvPicPr>
          <p:nvPr/>
        </p:nvPicPr>
        <p:blipFill>
          <a:blip r:embed="rId5" cstate="print"/>
          <a:srcRect b="39583"/>
          <a:stretch>
            <a:fillRect/>
          </a:stretch>
        </p:blipFill>
        <p:spPr bwMode="auto">
          <a:xfrm>
            <a:off x="152400" y="6019800"/>
            <a:ext cx="1780442" cy="685800"/>
          </a:xfrm>
          <a:prstGeom prst="rect">
            <a:avLst/>
          </a:prstGeom>
          <a:noFill/>
          <a:ln w="9525">
            <a:noFill/>
            <a:miter lim="800000"/>
            <a:headEnd/>
            <a:tailEnd/>
          </a:ln>
        </p:spPr>
      </p:pic>
    </p:spTree>
    <p:extLst>
      <p:ext uri="{BB962C8B-B14F-4D97-AF65-F5344CB8AC3E}">
        <p14:creationId xmlns:p14="http://schemas.microsoft.com/office/powerpoint/2010/main" val="26863764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srcRect/>
          <a:stretch>
            <a:fillRect/>
          </a:stretch>
        </p:blipFill>
        <p:spPr bwMode="auto">
          <a:xfrm>
            <a:off x="0" y="0"/>
            <a:ext cx="10194453" cy="7315200"/>
          </a:xfrm>
          <a:prstGeom prst="rect">
            <a:avLst/>
          </a:prstGeom>
          <a:noFill/>
          <a:ln w="9525">
            <a:noFill/>
            <a:miter lim="800000"/>
            <a:headEnd/>
            <a:tailEnd/>
          </a:ln>
        </p:spPr>
      </p:pic>
      <p:pic>
        <p:nvPicPr>
          <p:cNvPr id="3" name="Picture 2"/>
          <p:cNvPicPr>
            <a:picLocks noChangeAspect="1" noChangeArrowheads="1"/>
          </p:cNvPicPr>
          <p:nvPr/>
        </p:nvPicPr>
        <p:blipFill>
          <a:blip r:embed="rId4" cstate="print"/>
          <a:srcRect b="39583"/>
          <a:stretch>
            <a:fillRect/>
          </a:stretch>
        </p:blipFill>
        <p:spPr bwMode="auto">
          <a:xfrm>
            <a:off x="152400" y="6019800"/>
            <a:ext cx="1780442" cy="685800"/>
          </a:xfrm>
          <a:prstGeom prst="rect">
            <a:avLst/>
          </a:prstGeom>
          <a:noFill/>
          <a:ln w="9525">
            <a:noFill/>
            <a:miter lim="800000"/>
            <a:headEnd/>
            <a:tailEnd/>
          </a:ln>
        </p:spPr>
      </p:pic>
    </p:spTree>
    <p:extLst>
      <p:ext uri="{BB962C8B-B14F-4D97-AF65-F5344CB8AC3E}">
        <p14:creationId xmlns:p14="http://schemas.microsoft.com/office/powerpoint/2010/main" val="21397843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2" y="2172527"/>
            <a:ext cx="4790595" cy="3145536"/>
          </a:xfrm>
          <a:prstGeom prst="rect">
            <a:avLst/>
          </a:prstGeom>
          <a:noFill/>
          <a:ln w="9525">
            <a:noFill/>
            <a:miter lim="800000"/>
            <a:headEnd/>
            <a:tailEnd/>
          </a:ln>
        </p:spPr>
      </p:pic>
      <p:sp>
        <p:nvSpPr>
          <p:cNvPr id="4" name="Title 3"/>
          <p:cNvSpPr>
            <a:spLocks noGrp="1"/>
          </p:cNvSpPr>
          <p:nvPr>
            <p:ph type="title"/>
          </p:nvPr>
        </p:nvSpPr>
        <p:spPr>
          <a:xfrm>
            <a:off x="0" y="274638"/>
            <a:ext cx="9144000" cy="1401762"/>
          </a:xfrm>
        </p:spPr>
        <p:txBody>
          <a:bodyPr>
            <a:noAutofit/>
          </a:bodyPr>
          <a:lstStyle/>
          <a:p>
            <a:r>
              <a:rPr lang="en-US" sz="4800" dirty="0" smtClean="0">
                <a:solidFill>
                  <a:srgbClr val="C00000"/>
                </a:solidFill>
                <a:latin typeface="Eras Bold ITC" pitchFamily="34" charset="0"/>
              </a:rPr>
              <a:t>Locust Invasion: </a:t>
            </a:r>
            <a:br>
              <a:rPr lang="en-US" sz="4800" dirty="0" smtClean="0">
                <a:solidFill>
                  <a:srgbClr val="C00000"/>
                </a:solidFill>
                <a:latin typeface="Eras Bold ITC" pitchFamily="34" charset="0"/>
              </a:rPr>
            </a:br>
            <a:r>
              <a:rPr lang="en-US" sz="4800" dirty="0" smtClean="0">
                <a:solidFill>
                  <a:srgbClr val="C00000"/>
                </a:solidFill>
                <a:latin typeface="Eras Bold ITC" pitchFamily="34" charset="0"/>
              </a:rPr>
              <a:t>Before &amp; After</a:t>
            </a:r>
            <a:endParaRPr lang="en-US" sz="4800" dirty="0">
              <a:solidFill>
                <a:srgbClr val="C00000"/>
              </a:solidFill>
              <a:latin typeface="Eras Bold ITC" pitchFamily="34" charset="0"/>
            </a:endParaRPr>
          </a:p>
        </p:txBody>
      </p:sp>
      <p:pic>
        <p:nvPicPr>
          <p:cNvPr id="8194" name="Picture 2"/>
          <p:cNvPicPr>
            <a:picLocks noChangeAspect="1" noChangeArrowheads="1"/>
          </p:cNvPicPr>
          <p:nvPr/>
        </p:nvPicPr>
        <p:blipFill>
          <a:blip r:embed="rId4" cstate="print"/>
          <a:srcRect/>
          <a:stretch>
            <a:fillRect/>
          </a:stretch>
        </p:blipFill>
        <p:spPr bwMode="auto">
          <a:xfrm>
            <a:off x="4724400" y="2172528"/>
            <a:ext cx="4389120" cy="3149485"/>
          </a:xfrm>
          <a:prstGeom prst="rect">
            <a:avLst/>
          </a:prstGeom>
          <a:noFill/>
          <a:ln w="9525">
            <a:noFill/>
            <a:miter lim="800000"/>
            <a:headEnd/>
            <a:tailEnd/>
          </a:ln>
        </p:spPr>
      </p:pic>
      <p:pic>
        <p:nvPicPr>
          <p:cNvPr id="6" name="Picture 2"/>
          <p:cNvPicPr>
            <a:picLocks noChangeAspect="1" noChangeArrowheads="1"/>
          </p:cNvPicPr>
          <p:nvPr/>
        </p:nvPicPr>
        <p:blipFill>
          <a:blip r:embed="rId5" cstate="print"/>
          <a:srcRect b="39583"/>
          <a:stretch>
            <a:fillRect/>
          </a:stretch>
        </p:blipFill>
        <p:spPr bwMode="auto">
          <a:xfrm>
            <a:off x="152400" y="6019800"/>
            <a:ext cx="1780442" cy="685800"/>
          </a:xfrm>
          <a:prstGeom prst="rect">
            <a:avLst/>
          </a:prstGeom>
          <a:noFill/>
          <a:ln w="9525">
            <a:noFill/>
            <a:miter lim="800000"/>
            <a:headEnd/>
            <a:tailEnd/>
          </a:ln>
        </p:spPr>
      </p:pic>
    </p:spTree>
    <p:extLst>
      <p:ext uri="{BB962C8B-B14F-4D97-AF65-F5344CB8AC3E}">
        <p14:creationId xmlns:p14="http://schemas.microsoft.com/office/powerpoint/2010/main" val="22964498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5800" y="927080"/>
            <a:ext cx="7848600" cy="3970318"/>
          </a:xfrm>
          <a:prstGeom prst="rect">
            <a:avLst/>
          </a:prstGeom>
          <a:noFill/>
        </p:spPr>
        <p:txBody>
          <a:bodyPr wrap="square" rtlCol="0">
            <a:spAutoFit/>
          </a:bodyPr>
          <a:lstStyle/>
          <a:p>
            <a:r>
              <a:rPr lang="en-US" sz="3600" dirty="0" smtClean="0">
                <a:solidFill>
                  <a:prstClr val="white"/>
                </a:solidFill>
              </a:rPr>
              <a:t>a day of darkness and gloom, a day of clouds and thick darkness! Like blackness there is spread upon the mountains a great and powerful people; their like has never been before, nor will be again after them through the years of all generations.</a:t>
            </a:r>
            <a:endParaRPr lang="en-US" sz="3600" dirty="0" smtClean="0">
              <a:solidFill>
                <a:prstClr val="white"/>
              </a:solidFill>
              <a:latin typeface="Candara" pitchFamily="34" charset="0"/>
            </a:endParaRPr>
          </a:p>
        </p:txBody>
      </p:sp>
      <p:sp>
        <p:nvSpPr>
          <p:cNvPr id="7" name="TextBox 6"/>
          <p:cNvSpPr txBox="1"/>
          <p:nvPr/>
        </p:nvSpPr>
        <p:spPr>
          <a:xfrm>
            <a:off x="6781800" y="6019800"/>
            <a:ext cx="2209800" cy="646331"/>
          </a:xfrm>
          <a:prstGeom prst="rect">
            <a:avLst/>
          </a:prstGeom>
          <a:noFill/>
        </p:spPr>
        <p:txBody>
          <a:bodyPr wrap="square" rtlCol="0">
            <a:spAutoFit/>
          </a:bodyPr>
          <a:lstStyle/>
          <a:p>
            <a:pPr algn="r"/>
            <a:r>
              <a:rPr lang="en-US" sz="3600" dirty="0" smtClean="0">
                <a:solidFill>
                  <a:prstClr val="white"/>
                </a:solidFill>
                <a:latin typeface="Candara" pitchFamily="34" charset="0"/>
              </a:rPr>
              <a:t>Joel 2:2</a:t>
            </a:r>
            <a:endParaRPr lang="en-US" sz="3600" dirty="0">
              <a:solidFill>
                <a:prstClr val="white"/>
              </a:solidFill>
              <a:latin typeface="Candara" pitchFamily="34" charset="0"/>
            </a:endParaRPr>
          </a:p>
        </p:txBody>
      </p:sp>
      <p:pic>
        <p:nvPicPr>
          <p:cNvPr id="4" name="Picture 2" descr="http://www.believer.com/estore/images/bible.gif"/>
          <p:cNvPicPr>
            <a:picLocks noChangeAspect="1" noChangeArrowheads="1"/>
          </p:cNvPicPr>
          <p:nvPr/>
        </p:nvPicPr>
        <p:blipFill>
          <a:blip r:embed="rId3" cstate="print"/>
          <a:srcRect/>
          <a:stretch>
            <a:fillRect/>
          </a:stretch>
        </p:blipFill>
        <p:spPr bwMode="auto">
          <a:xfrm flipH="1">
            <a:off x="152400" y="5334000"/>
            <a:ext cx="1828800" cy="1389888"/>
          </a:xfrm>
          <a:prstGeom prst="rect">
            <a:avLst/>
          </a:prstGeom>
          <a:noFill/>
        </p:spPr>
      </p:pic>
    </p:spTree>
    <p:extLst>
      <p:ext uri="{BB962C8B-B14F-4D97-AF65-F5344CB8AC3E}">
        <p14:creationId xmlns:p14="http://schemas.microsoft.com/office/powerpoint/2010/main" val="17519816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5800" y="927080"/>
            <a:ext cx="7848600" cy="1754326"/>
          </a:xfrm>
          <a:prstGeom prst="rect">
            <a:avLst/>
          </a:prstGeom>
          <a:noFill/>
        </p:spPr>
        <p:txBody>
          <a:bodyPr wrap="square" rtlCol="0">
            <a:spAutoFit/>
          </a:bodyPr>
          <a:lstStyle/>
          <a:p>
            <a:r>
              <a:rPr lang="en-US" sz="3600" dirty="0" smtClean="0">
                <a:solidFill>
                  <a:prstClr val="white"/>
                </a:solidFill>
                <a:latin typeface="Candara" pitchFamily="34" charset="0"/>
              </a:rPr>
              <a:t>Swarms of locusts had flown overhead in such thick clouds as to obscure the sun for the time being.</a:t>
            </a:r>
            <a:endParaRPr lang="en-US" sz="3600" dirty="0">
              <a:solidFill>
                <a:prstClr val="white"/>
              </a:solidFill>
              <a:latin typeface="Candara" pitchFamily="34" charset="0"/>
            </a:endParaRPr>
          </a:p>
        </p:txBody>
      </p:sp>
      <p:sp>
        <p:nvSpPr>
          <p:cNvPr id="7" name="TextBox 6"/>
          <p:cNvSpPr txBox="1"/>
          <p:nvPr/>
        </p:nvSpPr>
        <p:spPr>
          <a:xfrm>
            <a:off x="5791200" y="6019800"/>
            <a:ext cx="3200400" cy="646331"/>
          </a:xfrm>
          <a:prstGeom prst="rect">
            <a:avLst/>
          </a:prstGeom>
          <a:noFill/>
        </p:spPr>
        <p:txBody>
          <a:bodyPr wrap="square" rtlCol="0">
            <a:spAutoFit/>
          </a:bodyPr>
          <a:lstStyle/>
          <a:p>
            <a:pPr algn="r"/>
            <a:r>
              <a:rPr lang="en-US" sz="3600" dirty="0" smtClean="0">
                <a:solidFill>
                  <a:prstClr val="white"/>
                </a:solidFill>
                <a:latin typeface="Candara" pitchFamily="34" charset="0"/>
              </a:rPr>
              <a:t>Whiting, 513</a:t>
            </a:r>
            <a:endParaRPr lang="en-US" sz="3600" dirty="0">
              <a:solidFill>
                <a:prstClr val="white"/>
              </a:solidFill>
              <a:latin typeface="Candara" pitchFamily="34" charset="0"/>
            </a:endParaRPr>
          </a:p>
        </p:txBody>
      </p:sp>
      <p:pic>
        <p:nvPicPr>
          <p:cNvPr id="4" name="Picture 2"/>
          <p:cNvPicPr>
            <a:picLocks noChangeAspect="1" noChangeArrowheads="1"/>
          </p:cNvPicPr>
          <p:nvPr/>
        </p:nvPicPr>
        <p:blipFill>
          <a:blip r:embed="rId3" cstate="print"/>
          <a:srcRect b="39583"/>
          <a:stretch>
            <a:fillRect/>
          </a:stretch>
        </p:blipFill>
        <p:spPr bwMode="auto">
          <a:xfrm>
            <a:off x="152400" y="5715000"/>
            <a:ext cx="2571750" cy="990600"/>
          </a:xfrm>
          <a:prstGeom prst="rect">
            <a:avLst/>
          </a:prstGeom>
          <a:noFill/>
          <a:ln w="9525">
            <a:noFill/>
            <a:miter lim="800000"/>
            <a:headEnd/>
            <a:tailEnd/>
          </a:ln>
        </p:spPr>
      </p:pic>
    </p:spTree>
    <p:extLst>
      <p:ext uri="{BB962C8B-B14F-4D97-AF65-F5344CB8AC3E}">
        <p14:creationId xmlns:p14="http://schemas.microsoft.com/office/powerpoint/2010/main" val="273941329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srcRect l="2506" t="1667" r="1006" b="833"/>
          <a:stretch>
            <a:fillRect/>
          </a:stretch>
        </p:blipFill>
        <p:spPr bwMode="auto">
          <a:xfrm rot="5400000">
            <a:off x="1560617" y="-1182581"/>
            <a:ext cx="6019800" cy="9146967"/>
          </a:xfrm>
          <a:prstGeom prst="rect">
            <a:avLst/>
          </a:prstGeom>
          <a:noFill/>
          <a:ln w="9525">
            <a:noFill/>
            <a:miter lim="800000"/>
            <a:headEnd/>
            <a:tailEnd/>
          </a:ln>
        </p:spPr>
      </p:pic>
      <p:pic>
        <p:nvPicPr>
          <p:cNvPr id="3" name="Picture 2"/>
          <p:cNvPicPr>
            <a:picLocks noChangeAspect="1" noChangeArrowheads="1"/>
          </p:cNvPicPr>
          <p:nvPr/>
        </p:nvPicPr>
        <p:blipFill>
          <a:blip r:embed="rId4" cstate="print"/>
          <a:srcRect b="39583"/>
          <a:stretch>
            <a:fillRect/>
          </a:stretch>
        </p:blipFill>
        <p:spPr bwMode="auto">
          <a:xfrm>
            <a:off x="152400" y="6019800"/>
            <a:ext cx="1780442" cy="685800"/>
          </a:xfrm>
          <a:prstGeom prst="rect">
            <a:avLst/>
          </a:prstGeom>
          <a:noFill/>
          <a:ln w="9525">
            <a:noFill/>
            <a:miter lim="800000"/>
            <a:headEnd/>
            <a:tailEnd/>
          </a:ln>
        </p:spPr>
      </p:pic>
    </p:spTree>
    <p:extLst>
      <p:ext uri="{BB962C8B-B14F-4D97-AF65-F5344CB8AC3E}">
        <p14:creationId xmlns:p14="http://schemas.microsoft.com/office/powerpoint/2010/main" val="10067005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5800" y="927080"/>
            <a:ext cx="7848600" cy="4524315"/>
          </a:xfrm>
          <a:prstGeom prst="rect">
            <a:avLst/>
          </a:prstGeom>
          <a:noFill/>
        </p:spPr>
        <p:txBody>
          <a:bodyPr wrap="square" rtlCol="0">
            <a:spAutoFit/>
          </a:bodyPr>
          <a:lstStyle/>
          <a:p>
            <a:r>
              <a:rPr lang="en-US" sz="3600" dirty="0" smtClean="0">
                <a:solidFill>
                  <a:prstClr val="white"/>
                </a:solidFill>
              </a:rPr>
              <a:t>Their appearance is like the appearance of horses, and like war horses they run. As with the rumbling of chariots, they leap on the tops of the mountains, like the crackling of a flame of fire devouring the stubble, like a powerful army drawn up for battle.</a:t>
            </a:r>
          </a:p>
          <a:p>
            <a:endParaRPr lang="en-US" sz="3600" dirty="0" smtClean="0">
              <a:solidFill>
                <a:prstClr val="white"/>
              </a:solidFill>
            </a:endParaRPr>
          </a:p>
        </p:txBody>
      </p:sp>
      <p:sp>
        <p:nvSpPr>
          <p:cNvPr id="7" name="TextBox 6"/>
          <p:cNvSpPr txBox="1"/>
          <p:nvPr/>
        </p:nvSpPr>
        <p:spPr>
          <a:xfrm>
            <a:off x="6781800" y="6019800"/>
            <a:ext cx="2209800" cy="646331"/>
          </a:xfrm>
          <a:prstGeom prst="rect">
            <a:avLst/>
          </a:prstGeom>
          <a:noFill/>
        </p:spPr>
        <p:txBody>
          <a:bodyPr wrap="square" rtlCol="0">
            <a:spAutoFit/>
          </a:bodyPr>
          <a:lstStyle/>
          <a:p>
            <a:pPr algn="r"/>
            <a:r>
              <a:rPr lang="en-US" sz="3600" dirty="0" smtClean="0">
                <a:solidFill>
                  <a:prstClr val="white"/>
                </a:solidFill>
                <a:latin typeface="Candara" pitchFamily="34" charset="0"/>
              </a:rPr>
              <a:t>Joel 2:4-5</a:t>
            </a:r>
            <a:endParaRPr lang="en-US" sz="3600" dirty="0">
              <a:solidFill>
                <a:prstClr val="white"/>
              </a:solidFill>
              <a:latin typeface="Candara" pitchFamily="34" charset="0"/>
            </a:endParaRPr>
          </a:p>
        </p:txBody>
      </p:sp>
      <p:pic>
        <p:nvPicPr>
          <p:cNvPr id="4" name="Picture 2" descr="http://www.believer.com/estore/images/bible.gif"/>
          <p:cNvPicPr>
            <a:picLocks noChangeAspect="1" noChangeArrowheads="1"/>
          </p:cNvPicPr>
          <p:nvPr/>
        </p:nvPicPr>
        <p:blipFill>
          <a:blip r:embed="rId3" cstate="print"/>
          <a:srcRect/>
          <a:stretch>
            <a:fillRect/>
          </a:stretch>
        </p:blipFill>
        <p:spPr bwMode="auto">
          <a:xfrm flipH="1">
            <a:off x="152400" y="5334000"/>
            <a:ext cx="1828800" cy="1389888"/>
          </a:xfrm>
          <a:prstGeom prst="rect">
            <a:avLst/>
          </a:prstGeom>
          <a:noFill/>
        </p:spPr>
      </p:pic>
    </p:spTree>
    <p:extLst>
      <p:ext uri="{BB962C8B-B14F-4D97-AF65-F5344CB8AC3E}">
        <p14:creationId xmlns:p14="http://schemas.microsoft.com/office/powerpoint/2010/main" val="385963120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5800" y="927080"/>
            <a:ext cx="7848600" cy="2862322"/>
          </a:xfrm>
          <a:prstGeom prst="rect">
            <a:avLst/>
          </a:prstGeom>
          <a:noFill/>
        </p:spPr>
        <p:txBody>
          <a:bodyPr wrap="square" rtlCol="0">
            <a:spAutoFit/>
          </a:bodyPr>
          <a:lstStyle/>
          <a:p>
            <a:r>
              <a:rPr lang="en-US" sz="3600" dirty="0" smtClean="0">
                <a:solidFill>
                  <a:prstClr val="white"/>
                </a:solidFill>
                <a:latin typeface="Candara" pitchFamily="34" charset="0"/>
              </a:rPr>
              <a:t>However, before they were seen, a loud noise, produced by the flapping of myriads of locust wings, was heard, described as resembling the distant rumble of waves.</a:t>
            </a:r>
            <a:endParaRPr lang="en-US" sz="3600" dirty="0">
              <a:solidFill>
                <a:prstClr val="white"/>
              </a:solidFill>
              <a:latin typeface="Candara" pitchFamily="34" charset="0"/>
            </a:endParaRPr>
          </a:p>
        </p:txBody>
      </p:sp>
      <p:sp>
        <p:nvSpPr>
          <p:cNvPr id="7" name="TextBox 6"/>
          <p:cNvSpPr txBox="1"/>
          <p:nvPr/>
        </p:nvSpPr>
        <p:spPr>
          <a:xfrm>
            <a:off x="5791200" y="6019800"/>
            <a:ext cx="3200400" cy="646331"/>
          </a:xfrm>
          <a:prstGeom prst="rect">
            <a:avLst/>
          </a:prstGeom>
          <a:noFill/>
        </p:spPr>
        <p:txBody>
          <a:bodyPr wrap="square" rtlCol="0">
            <a:spAutoFit/>
          </a:bodyPr>
          <a:lstStyle/>
          <a:p>
            <a:pPr algn="r"/>
            <a:r>
              <a:rPr lang="en-US" sz="3600" dirty="0" smtClean="0">
                <a:solidFill>
                  <a:prstClr val="white"/>
                </a:solidFill>
                <a:latin typeface="Candara" pitchFamily="34" charset="0"/>
              </a:rPr>
              <a:t>Whiting, 513</a:t>
            </a:r>
            <a:endParaRPr lang="en-US" sz="3600" dirty="0">
              <a:solidFill>
                <a:prstClr val="white"/>
              </a:solidFill>
              <a:latin typeface="Candara" pitchFamily="34" charset="0"/>
            </a:endParaRPr>
          </a:p>
        </p:txBody>
      </p:sp>
      <p:pic>
        <p:nvPicPr>
          <p:cNvPr id="4" name="Picture 2"/>
          <p:cNvPicPr>
            <a:picLocks noChangeAspect="1" noChangeArrowheads="1"/>
          </p:cNvPicPr>
          <p:nvPr/>
        </p:nvPicPr>
        <p:blipFill>
          <a:blip r:embed="rId3" cstate="print"/>
          <a:srcRect b="39583"/>
          <a:stretch>
            <a:fillRect/>
          </a:stretch>
        </p:blipFill>
        <p:spPr bwMode="auto">
          <a:xfrm>
            <a:off x="152400" y="5715000"/>
            <a:ext cx="2571750" cy="990600"/>
          </a:xfrm>
          <a:prstGeom prst="rect">
            <a:avLst/>
          </a:prstGeom>
          <a:noFill/>
          <a:ln w="9525">
            <a:noFill/>
            <a:miter lim="800000"/>
            <a:headEnd/>
            <a:tailEnd/>
          </a:ln>
        </p:spPr>
      </p:pic>
    </p:spTree>
    <p:extLst>
      <p:ext uri="{BB962C8B-B14F-4D97-AF65-F5344CB8AC3E}">
        <p14:creationId xmlns:p14="http://schemas.microsoft.com/office/powerpoint/2010/main" val="24230055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4.bp.blogspot.com/-UhhdTrATXJI/UQWtZ-DRdgI/AAAAAAAAAu0/QH80jCYSQYI/s1600/prophe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5000" y="4038600"/>
            <a:ext cx="3306920" cy="248176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04800" y="274638"/>
            <a:ext cx="8534400" cy="792162"/>
          </a:xfrm>
        </p:spPr>
        <p:txBody>
          <a:bodyPr/>
          <a:lstStyle/>
          <a:p>
            <a:pPr algn="ctr"/>
            <a:r>
              <a:rPr lang="en-US" sz="4400" b="1" cap="none"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Joel</a:t>
            </a:r>
            <a:endParaRPr lang="en-US" sz="4400" b="1" cap="none"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3" name="Content Placeholder 2"/>
          <p:cNvSpPr>
            <a:spLocks noGrp="1"/>
          </p:cNvSpPr>
          <p:nvPr>
            <p:ph sz="quarter" idx="13"/>
          </p:nvPr>
        </p:nvSpPr>
        <p:spPr>
          <a:xfrm>
            <a:off x="381000" y="1371600"/>
            <a:ext cx="8610600" cy="5181600"/>
          </a:xfrm>
        </p:spPr>
        <p:txBody>
          <a:bodyPr>
            <a:normAutofit/>
          </a:bodyPr>
          <a:lstStyle/>
          <a:p>
            <a:pPr marL="461963" indent="-461963">
              <a:spcAft>
                <a:spcPts val="3000"/>
              </a:spcAft>
              <a:buFont typeface="Wingdings" pitchFamily="2" charset="2"/>
              <a:buChar char="ü"/>
            </a:pPr>
            <a:r>
              <a:rPr lang="en-US" sz="3600" dirty="0" smtClean="0">
                <a:effectLst>
                  <a:outerShdw blurRad="38100" dist="38100" dir="2700000" algn="tl">
                    <a:srgbClr val="000000">
                      <a:alpha val="43137"/>
                    </a:srgbClr>
                  </a:outerShdw>
                </a:effectLst>
                <a:latin typeface="DomCasual BT" pitchFamily="66" charset="0"/>
              </a:rPr>
              <a:t>Name means “Jehovah is God.”</a:t>
            </a:r>
          </a:p>
          <a:p>
            <a:pPr marL="461963" indent="-461963">
              <a:spcAft>
                <a:spcPts val="3000"/>
              </a:spcAft>
              <a:buFont typeface="Wingdings" pitchFamily="2" charset="2"/>
              <a:buChar char="ü"/>
            </a:pPr>
            <a:r>
              <a:rPr lang="en-US" sz="3600" dirty="0" smtClean="0">
                <a:effectLst>
                  <a:outerShdw blurRad="38100" dist="38100" dir="2700000" algn="tl">
                    <a:srgbClr val="000000">
                      <a:alpha val="43137"/>
                    </a:srgbClr>
                  </a:outerShdw>
                </a:effectLst>
                <a:latin typeface="DomCasual BT" pitchFamily="66" charset="0"/>
              </a:rPr>
              <a:t>Called the “Prophet of Pentecost.”</a:t>
            </a:r>
          </a:p>
          <a:p>
            <a:pPr marL="461963" indent="-461963">
              <a:spcAft>
                <a:spcPts val="3000"/>
              </a:spcAft>
              <a:buFont typeface="Wingdings" pitchFamily="2" charset="2"/>
              <a:buChar char="ü"/>
            </a:pPr>
            <a:r>
              <a:rPr lang="en-US" sz="3600" dirty="0" smtClean="0">
                <a:effectLst>
                  <a:outerShdw blurRad="38100" dist="38100" dir="2700000" algn="tl">
                    <a:srgbClr val="000000">
                      <a:alpha val="43137"/>
                    </a:srgbClr>
                  </a:outerShdw>
                </a:effectLst>
                <a:latin typeface="DomCasual BT" pitchFamily="66" charset="0"/>
              </a:rPr>
              <a:t>All we know of Joel is what we find in the book that bears his name.</a:t>
            </a:r>
          </a:p>
          <a:p>
            <a:pPr marL="461963" indent="-461963">
              <a:spcAft>
                <a:spcPts val="3000"/>
              </a:spcAft>
              <a:buFont typeface="Wingdings" pitchFamily="2" charset="2"/>
              <a:buChar char="ü"/>
            </a:pPr>
            <a:r>
              <a:rPr lang="en-US" sz="3600" dirty="0" smtClean="0">
                <a:effectLst>
                  <a:outerShdw blurRad="38100" dist="38100" dir="2700000" algn="tl">
                    <a:srgbClr val="000000">
                      <a:alpha val="43137"/>
                    </a:srgbClr>
                  </a:outerShdw>
                </a:effectLst>
                <a:latin typeface="DomCasual BT" pitchFamily="66" charset="0"/>
              </a:rPr>
              <a:t>Most likely as citizen of Judah.</a:t>
            </a:r>
            <a:endParaRPr lang="en-US" sz="3600" dirty="0">
              <a:effectLst>
                <a:outerShdw blurRad="38100" dist="38100" dir="2700000" algn="tl">
                  <a:srgbClr val="000000">
                    <a:alpha val="43137"/>
                  </a:srgbClr>
                </a:outerShdw>
              </a:effectLst>
              <a:latin typeface="DomCasual BT" pitchFamily="66" charset="0"/>
            </a:endParaRPr>
          </a:p>
        </p:txBody>
      </p:sp>
    </p:spTree>
    <p:extLst>
      <p:ext uri="{BB962C8B-B14F-4D97-AF65-F5344CB8AC3E}">
        <p14:creationId xmlns:p14="http://schemas.microsoft.com/office/powerpoint/2010/main" val="3189044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srcRect l="2506" t="1667" r="1006" b="833"/>
          <a:stretch>
            <a:fillRect/>
          </a:stretch>
        </p:blipFill>
        <p:spPr bwMode="auto">
          <a:xfrm rot="5400000">
            <a:off x="1560617" y="-1182581"/>
            <a:ext cx="6019800" cy="9146967"/>
          </a:xfrm>
          <a:prstGeom prst="rect">
            <a:avLst/>
          </a:prstGeom>
          <a:noFill/>
          <a:ln w="9525">
            <a:noFill/>
            <a:miter lim="800000"/>
            <a:headEnd/>
            <a:tailEnd/>
          </a:ln>
        </p:spPr>
      </p:pic>
      <p:pic>
        <p:nvPicPr>
          <p:cNvPr id="3" name="Picture 2"/>
          <p:cNvPicPr>
            <a:picLocks noChangeAspect="1" noChangeArrowheads="1"/>
          </p:cNvPicPr>
          <p:nvPr/>
        </p:nvPicPr>
        <p:blipFill>
          <a:blip r:embed="rId4" cstate="print"/>
          <a:srcRect b="39583"/>
          <a:stretch>
            <a:fillRect/>
          </a:stretch>
        </p:blipFill>
        <p:spPr bwMode="auto">
          <a:xfrm>
            <a:off x="152400" y="6019800"/>
            <a:ext cx="1780442" cy="685800"/>
          </a:xfrm>
          <a:prstGeom prst="rect">
            <a:avLst/>
          </a:prstGeom>
          <a:noFill/>
          <a:ln w="9525">
            <a:noFill/>
            <a:miter lim="800000"/>
            <a:headEnd/>
            <a:tailEnd/>
          </a:ln>
        </p:spPr>
      </p:pic>
    </p:spTree>
    <p:extLst>
      <p:ext uri="{BB962C8B-B14F-4D97-AF65-F5344CB8AC3E}">
        <p14:creationId xmlns:p14="http://schemas.microsoft.com/office/powerpoint/2010/main" val="74194195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5800" y="927080"/>
            <a:ext cx="7848600" cy="1200329"/>
          </a:xfrm>
          <a:prstGeom prst="rect">
            <a:avLst/>
          </a:prstGeom>
          <a:noFill/>
        </p:spPr>
        <p:txBody>
          <a:bodyPr wrap="square" rtlCol="0">
            <a:spAutoFit/>
          </a:bodyPr>
          <a:lstStyle/>
          <a:p>
            <a:r>
              <a:rPr lang="en-US" sz="3600" dirty="0" smtClean="0">
                <a:solidFill>
                  <a:prstClr val="white"/>
                </a:solidFill>
              </a:rPr>
              <a:t>Before them peoples are in anguish; all faces grow pale.</a:t>
            </a:r>
          </a:p>
        </p:txBody>
      </p:sp>
      <p:sp>
        <p:nvSpPr>
          <p:cNvPr id="7" name="TextBox 6"/>
          <p:cNvSpPr txBox="1"/>
          <p:nvPr/>
        </p:nvSpPr>
        <p:spPr>
          <a:xfrm>
            <a:off x="6781800" y="6019800"/>
            <a:ext cx="2209800" cy="646331"/>
          </a:xfrm>
          <a:prstGeom prst="rect">
            <a:avLst/>
          </a:prstGeom>
          <a:noFill/>
        </p:spPr>
        <p:txBody>
          <a:bodyPr wrap="square" rtlCol="0">
            <a:spAutoFit/>
          </a:bodyPr>
          <a:lstStyle/>
          <a:p>
            <a:pPr algn="r"/>
            <a:r>
              <a:rPr lang="en-US" sz="3600" dirty="0" smtClean="0">
                <a:solidFill>
                  <a:prstClr val="white"/>
                </a:solidFill>
                <a:latin typeface="Candara" pitchFamily="34" charset="0"/>
              </a:rPr>
              <a:t>Joel 2:6</a:t>
            </a:r>
            <a:endParaRPr lang="en-US" sz="3600" dirty="0">
              <a:solidFill>
                <a:prstClr val="white"/>
              </a:solidFill>
              <a:latin typeface="Candara" pitchFamily="34" charset="0"/>
            </a:endParaRPr>
          </a:p>
        </p:txBody>
      </p:sp>
      <p:pic>
        <p:nvPicPr>
          <p:cNvPr id="4" name="Picture 2" descr="http://www.believer.com/estore/images/bible.gif"/>
          <p:cNvPicPr>
            <a:picLocks noChangeAspect="1" noChangeArrowheads="1"/>
          </p:cNvPicPr>
          <p:nvPr/>
        </p:nvPicPr>
        <p:blipFill>
          <a:blip r:embed="rId3" cstate="print"/>
          <a:srcRect/>
          <a:stretch>
            <a:fillRect/>
          </a:stretch>
        </p:blipFill>
        <p:spPr bwMode="auto">
          <a:xfrm flipH="1">
            <a:off x="152400" y="5334000"/>
            <a:ext cx="1828800" cy="1389888"/>
          </a:xfrm>
          <a:prstGeom prst="rect">
            <a:avLst/>
          </a:prstGeom>
          <a:noFill/>
        </p:spPr>
      </p:pic>
    </p:spTree>
    <p:extLst>
      <p:ext uri="{BB962C8B-B14F-4D97-AF65-F5344CB8AC3E}">
        <p14:creationId xmlns:p14="http://schemas.microsoft.com/office/powerpoint/2010/main" val="276367443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5800" y="927080"/>
            <a:ext cx="7848600" cy="4524315"/>
          </a:xfrm>
          <a:prstGeom prst="rect">
            <a:avLst/>
          </a:prstGeom>
          <a:noFill/>
        </p:spPr>
        <p:txBody>
          <a:bodyPr wrap="square" rtlCol="0">
            <a:spAutoFit/>
          </a:bodyPr>
          <a:lstStyle/>
          <a:p>
            <a:r>
              <a:rPr lang="en-US" sz="3200" dirty="0" smtClean="0">
                <a:solidFill>
                  <a:prstClr val="white"/>
                </a:solidFill>
                <a:latin typeface="Candara" pitchFamily="34" charset="0"/>
              </a:rPr>
              <a:t>A peasant woman on the plain of Sharon, during the locust pest, employed herself in trying to drive the creeping locusts out of her orchard. She took a tiny baby with her, and laying it in the shade of a tree, proceeded to her work. Returning shortly after, she found the child literally covered with the insects and its eyes already consumed out of the sockets.</a:t>
            </a:r>
            <a:endParaRPr lang="en-US" sz="3200" dirty="0">
              <a:solidFill>
                <a:prstClr val="white"/>
              </a:solidFill>
              <a:latin typeface="Candara" pitchFamily="34" charset="0"/>
            </a:endParaRPr>
          </a:p>
        </p:txBody>
      </p:sp>
      <p:sp>
        <p:nvSpPr>
          <p:cNvPr id="7" name="TextBox 6"/>
          <p:cNvSpPr txBox="1"/>
          <p:nvPr/>
        </p:nvSpPr>
        <p:spPr>
          <a:xfrm>
            <a:off x="5791200" y="6019800"/>
            <a:ext cx="3200400" cy="646331"/>
          </a:xfrm>
          <a:prstGeom prst="rect">
            <a:avLst/>
          </a:prstGeom>
          <a:noFill/>
        </p:spPr>
        <p:txBody>
          <a:bodyPr wrap="square" rtlCol="0">
            <a:spAutoFit/>
          </a:bodyPr>
          <a:lstStyle/>
          <a:p>
            <a:pPr algn="r"/>
            <a:r>
              <a:rPr lang="en-US" sz="3600" dirty="0" smtClean="0">
                <a:solidFill>
                  <a:prstClr val="white"/>
                </a:solidFill>
                <a:latin typeface="Candara" pitchFamily="34" charset="0"/>
              </a:rPr>
              <a:t>Whiting, 547</a:t>
            </a:r>
            <a:endParaRPr lang="en-US" sz="3600" dirty="0">
              <a:solidFill>
                <a:prstClr val="white"/>
              </a:solidFill>
              <a:latin typeface="Candara" pitchFamily="34" charset="0"/>
            </a:endParaRPr>
          </a:p>
        </p:txBody>
      </p:sp>
      <p:pic>
        <p:nvPicPr>
          <p:cNvPr id="4" name="Picture 2"/>
          <p:cNvPicPr>
            <a:picLocks noChangeAspect="1" noChangeArrowheads="1"/>
          </p:cNvPicPr>
          <p:nvPr/>
        </p:nvPicPr>
        <p:blipFill>
          <a:blip r:embed="rId3" cstate="print"/>
          <a:srcRect b="39583"/>
          <a:stretch>
            <a:fillRect/>
          </a:stretch>
        </p:blipFill>
        <p:spPr bwMode="auto">
          <a:xfrm>
            <a:off x="152400" y="5715000"/>
            <a:ext cx="2571750" cy="990600"/>
          </a:xfrm>
          <a:prstGeom prst="rect">
            <a:avLst/>
          </a:prstGeom>
          <a:noFill/>
          <a:ln w="9525">
            <a:noFill/>
            <a:miter lim="800000"/>
            <a:headEnd/>
            <a:tailEnd/>
          </a:ln>
        </p:spPr>
      </p:pic>
    </p:spTree>
    <p:extLst>
      <p:ext uri="{BB962C8B-B14F-4D97-AF65-F5344CB8AC3E}">
        <p14:creationId xmlns:p14="http://schemas.microsoft.com/office/powerpoint/2010/main" val="296085980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781800" y="6019800"/>
            <a:ext cx="2209800" cy="646331"/>
          </a:xfrm>
          <a:prstGeom prst="rect">
            <a:avLst/>
          </a:prstGeom>
          <a:noFill/>
        </p:spPr>
        <p:txBody>
          <a:bodyPr wrap="square" rtlCol="0">
            <a:spAutoFit/>
          </a:bodyPr>
          <a:lstStyle/>
          <a:p>
            <a:pPr algn="r"/>
            <a:r>
              <a:rPr lang="en-US" sz="3600" dirty="0" smtClean="0">
                <a:solidFill>
                  <a:prstClr val="white"/>
                </a:solidFill>
                <a:latin typeface="Candara" pitchFamily="34" charset="0"/>
              </a:rPr>
              <a:t>Joel 2:7-9</a:t>
            </a:r>
            <a:endParaRPr lang="en-US" sz="3600" dirty="0">
              <a:solidFill>
                <a:prstClr val="white"/>
              </a:solidFill>
              <a:latin typeface="Candara" pitchFamily="34" charset="0"/>
            </a:endParaRPr>
          </a:p>
        </p:txBody>
      </p:sp>
      <p:pic>
        <p:nvPicPr>
          <p:cNvPr id="4" name="Picture 2" descr="http://www.believer.com/estore/images/bible.gif"/>
          <p:cNvPicPr>
            <a:picLocks noChangeAspect="1" noChangeArrowheads="1"/>
          </p:cNvPicPr>
          <p:nvPr/>
        </p:nvPicPr>
        <p:blipFill>
          <a:blip r:embed="rId3" cstate="print"/>
          <a:srcRect/>
          <a:stretch>
            <a:fillRect/>
          </a:stretch>
        </p:blipFill>
        <p:spPr bwMode="auto">
          <a:xfrm flipH="1">
            <a:off x="152400" y="5334000"/>
            <a:ext cx="1828800" cy="1389888"/>
          </a:xfrm>
          <a:prstGeom prst="rect">
            <a:avLst/>
          </a:prstGeom>
          <a:noFill/>
        </p:spPr>
      </p:pic>
      <p:sp>
        <p:nvSpPr>
          <p:cNvPr id="6" name="TextBox 5"/>
          <p:cNvSpPr txBox="1"/>
          <p:nvPr/>
        </p:nvSpPr>
        <p:spPr>
          <a:xfrm>
            <a:off x="685800" y="927080"/>
            <a:ext cx="7848600" cy="6186309"/>
          </a:xfrm>
          <a:prstGeom prst="rect">
            <a:avLst/>
          </a:prstGeom>
          <a:noFill/>
        </p:spPr>
        <p:txBody>
          <a:bodyPr wrap="square" rtlCol="0">
            <a:spAutoFit/>
          </a:bodyPr>
          <a:lstStyle/>
          <a:p>
            <a:r>
              <a:rPr lang="en-US" sz="3600" dirty="0" smtClean="0">
                <a:solidFill>
                  <a:prstClr val="white"/>
                </a:solidFill>
              </a:rPr>
              <a:t>Like warriors they charge; like soldiers they scale the wall. They march each on his way; they do not swerve from their paths. They do not jostle one another; each marches in his path; they burst through the weapons and are not halted. They leap upon the city, they run upon the walls, they climb up into the houses, they enter through the windows like a thief.</a:t>
            </a:r>
          </a:p>
          <a:p>
            <a:endParaRPr lang="en-US" sz="3600" dirty="0" smtClean="0">
              <a:solidFill>
                <a:prstClr val="white"/>
              </a:solidFill>
            </a:endParaRPr>
          </a:p>
        </p:txBody>
      </p:sp>
    </p:spTree>
    <p:extLst>
      <p:ext uri="{BB962C8B-B14F-4D97-AF65-F5344CB8AC3E}">
        <p14:creationId xmlns:p14="http://schemas.microsoft.com/office/powerpoint/2010/main" val="178500504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5800" y="927080"/>
            <a:ext cx="7848600" cy="2308324"/>
          </a:xfrm>
          <a:prstGeom prst="rect">
            <a:avLst/>
          </a:prstGeom>
          <a:noFill/>
        </p:spPr>
        <p:txBody>
          <a:bodyPr wrap="square" rtlCol="0">
            <a:spAutoFit/>
          </a:bodyPr>
          <a:lstStyle/>
          <a:p>
            <a:r>
              <a:rPr lang="en-US" sz="3600" i="1" dirty="0" smtClean="0">
                <a:solidFill>
                  <a:prstClr val="white"/>
                </a:solidFill>
                <a:latin typeface="Candara" pitchFamily="34" charset="0"/>
              </a:rPr>
              <a:t>For three or four days an incessant and unending stream filled the road from side to side, like numberless troops marching on parade.</a:t>
            </a:r>
            <a:endParaRPr lang="en-US" sz="3600" dirty="0">
              <a:solidFill>
                <a:prstClr val="white"/>
              </a:solidFill>
              <a:latin typeface="Candara" pitchFamily="34" charset="0"/>
            </a:endParaRPr>
          </a:p>
        </p:txBody>
      </p:sp>
      <p:sp>
        <p:nvSpPr>
          <p:cNvPr id="7" name="TextBox 6"/>
          <p:cNvSpPr txBox="1"/>
          <p:nvPr/>
        </p:nvSpPr>
        <p:spPr>
          <a:xfrm>
            <a:off x="5791200" y="6019800"/>
            <a:ext cx="3200400" cy="646331"/>
          </a:xfrm>
          <a:prstGeom prst="rect">
            <a:avLst/>
          </a:prstGeom>
          <a:noFill/>
        </p:spPr>
        <p:txBody>
          <a:bodyPr wrap="square" rtlCol="0">
            <a:spAutoFit/>
          </a:bodyPr>
          <a:lstStyle/>
          <a:p>
            <a:pPr algn="r"/>
            <a:r>
              <a:rPr lang="en-US" sz="3600" dirty="0" smtClean="0">
                <a:solidFill>
                  <a:prstClr val="white"/>
                </a:solidFill>
                <a:latin typeface="Candara" pitchFamily="34" charset="0"/>
              </a:rPr>
              <a:t>Whiting, 525</a:t>
            </a:r>
            <a:endParaRPr lang="en-US" sz="3600" dirty="0">
              <a:solidFill>
                <a:prstClr val="white"/>
              </a:solidFill>
              <a:latin typeface="Candara" pitchFamily="34" charset="0"/>
            </a:endParaRPr>
          </a:p>
        </p:txBody>
      </p:sp>
      <p:pic>
        <p:nvPicPr>
          <p:cNvPr id="4" name="Picture 2"/>
          <p:cNvPicPr>
            <a:picLocks noChangeAspect="1" noChangeArrowheads="1"/>
          </p:cNvPicPr>
          <p:nvPr/>
        </p:nvPicPr>
        <p:blipFill>
          <a:blip r:embed="rId3" cstate="print"/>
          <a:srcRect b="39583"/>
          <a:stretch>
            <a:fillRect/>
          </a:stretch>
        </p:blipFill>
        <p:spPr bwMode="auto">
          <a:xfrm>
            <a:off x="152400" y="5715000"/>
            <a:ext cx="2571750" cy="990600"/>
          </a:xfrm>
          <a:prstGeom prst="rect">
            <a:avLst/>
          </a:prstGeom>
          <a:noFill/>
          <a:ln w="9525">
            <a:noFill/>
            <a:miter lim="800000"/>
            <a:headEnd/>
            <a:tailEnd/>
          </a:ln>
        </p:spPr>
      </p:pic>
    </p:spTree>
    <p:extLst>
      <p:ext uri="{BB962C8B-B14F-4D97-AF65-F5344CB8AC3E}">
        <p14:creationId xmlns:p14="http://schemas.microsoft.com/office/powerpoint/2010/main" val="309590185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5800" y="927080"/>
            <a:ext cx="7848600" cy="3970318"/>
          </a:xfrm>
          <a:prstGeom prst="rect">
            <a:avLst/>
          </a:prstGeom>
          <a:noFill/>
        </p:spPr>
        <p:txBody>
          <a:bodyPr wrap="square" rtlCol="0">
            <a:spAutoFit/>
          </a:bodyPr>
          <a:lstStyle/>
          <a:p>
            <a:r>
              <a:rPr lang="en-US" sz="3600" i="1" dirty="0" smtClean="0">
                <a:solidFill>
                  <a:prstClr val="white"/>
                </a:solidFill>
                <a:latin typeface="Candara" pitchFamily="34" charset="0"/>
              </a:rPr>
              <a:t>So that when anything neared their thickened masses it seemed as if the entire surface of the ground moved, producing a most curious effect upon one’s vision and causing dizziness, which in some was so severe as to produce a sensation not unlike seasickness.</a:t>
            </a:r>
            <a:endParaRPr lang="en-US" sz="3600" dirty="0">
              <a:solidFill>
                <a:prstClr val="white"/>
              </a:solidFill>
              <a:latin typeface="Candara" pitchFamily="34" charset="0"/>
            </a:endParaRPr>
          </a:p>
        </p:txBody>
      </p:sp>
      <p:sp>
        <p:nvSpPr>
          <p:cNvPr id="7" name="TextBox 6"/>
          <p:cNvSpPr txBox="1"/>
          <p:nvPr/>
        </p:nvSpPr>
        <p:spPr>
          <a:xfrm>
            <a:off x="5791200" y="6019800"/>
            <a:ext cx="3200400" cy="646331"/>
          </a:xfrm>
          <a:prstGeom prst="rect">
            <a:avLst/>
          </a:prstGeom>
          <a:noFill/>
        </p:spPr>
        <p:txBody>
          <a:bodyPr wrap="square" rtlCol="0">
            <a:spAutoFit/>
          </a:bodyPr>
          <a:lstStyle/>
          <a:p>
            <a:pPr algn="r"/>
            <a:r>
              <a:rPr lang="en-US" sz="3600" dirty="0" smtClean="0">
                <a:solidFill>
                  <a:prstClr val="white"/>
                </a:solidFill>
                <a:latin typeface="Candara" pitchFamily="34" charset="0"/>
              </a:rPr>
              <a:t>Whiting, 525</a:t>
            </a:r>
            <a:endParaRPr lang="en-US" sz="3600" dirty="0">
              <a:solidFill>
                <a:prstClr val="white"/>
              </a:solidFill>
              <a:latin typeface="Candara" pitchFamily="34" charset="0"/>
            </a:endParaRPr>
          </a:p>
        </p:txBody>
      </p:sp>
      <p:pic>
        <p:nvPicPr>
          <p:cNvPr id="4" name="Picture 2"/>
          <p:cNvPicPr>
            <a:picLocks noChangeAspect="1" noChangeArrowheads="1"/>
          </p:cNvPicPr>
          <p:nvPr/>
        </p:nvPicPr>
        <p:blipFill>
          <a:blip r:embed="rId3" cstate="print"/>
          <a:srcRect b="39583"/>
          <a:stretch>
            <a:fillRect/>
          </a:stretch>
        </p:blipFill>
        <p:spPr bwMode="auto">
          <a:xfrm>
            <a:off x="152400" y="5715000"/>
            <a:ext cx="2571750" cy="990600"/>
          </a:xfrm>
          <a:prstGeom prst="rect">
            <a:avLst/>
          </a:prstGeom>
          <a:noFill/>
          <a:ln w="9525">
            <a:noFill/>
            <a:miter lim="800000"/>
            <a:headEnd/>
            <a:tailEnd/>
          </a:ln>
        </p:spPr>
      </p:pic>
    </p:spTree>
    <p:extLst>
      <p:ext uri="{BB962C8B-B14F-4D97-AF65-F5344CB8AC3E}">
        <p14:creationId xmlns:p14="http://schemas.microsoft.com/office/powerpoint/2010/main" val="105905223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b="39583"/>
          <a:stretch>
            <a:fillRect/>
          </a:stretch>
        </p:blipFill>
        <p:spPr bwMode="auto">
          <a:xfrm>
            <a:off x="152400" y="6019800"/>
            <a:ext cx="1780442" cy="685800"/>
          </a:xfrm>
          <a:prstGeom prst="rect">
            <a:avLst/>
          </a:prstGeom>
          <a:noFill/>
          <a:ln w="9525">
            <a:noFill/>
            <a:miter lim="800000"/>
            <a:headEnd/>
            <a:tailEnd/>
          </a:ln>
        </p:spPr>
      </p:pic>
      <p:pic>
        <p:nvPicPr>
          <p:cNvPr id="26625" name="Picture 1"/>
          <p:cNvPicPr>
            <a:picLocks noChangeAspect="1" noChangeArrowheads="1"/>
          </p:cNvPicPr>
          <p:nvPr/>
        </p:nvPicPr>
        <p:blipFill>
          <a:blip r:embed="rId4" cstate="print"/>
          <a:srcRect/>
          <a:stretch>
            <a:fillRect/>
          </a:stretch>
        </p:blipFill>
        <p:spPr bwMode="auto">
          <a:xfrm>
            <a:off x="1981200" y="-1"/>
            <a:ext cx="5029200" cy="6895707"/>
          </a:xfrm>
          <a:prstGeom prst="rect">
            <a:avLst/>
          </a:prstGeom>
          <a:noFill/>
          <a:ln w="9525">
            <a:noFill/>
            <a:miter lim="800000"/>
            <a:headEnd/>
            <a:tailEnd/>
          </a:ln>
        </p:spPr>
      </p:pic>
    </p:spTree>
    <p:extLst>
      <p:ext uri="{BB962C8B-B14F-4D97-AF65-F5344CB8AC3E}">
        <p14:creationId xmlns:p14="http://schemas.microsoft.com/office/powerpoint/2010/main" val="175761070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5800" y="927080"/>
            <a:ext cx="7848600" cy="1200329"/>
          </a:xfrm>
          <a:prstGeom prst="rect">
            <a:avLst/>
          </a:prstGeom>
          <a:noFill/>
        </p:spPr>
        <p:txBody>
          <a:bodyPr wrap="square" rtlCol="0">
            <a:spAutoFit/>
          </a:bodyPr>
          <a:lstStyle/>
          <a:p>
            <a:r>
              <a:rPr lang="en-US" sz="3600" dirty="0" smtClean="0">
                <a:solidFill>
                  <a:prstClr val="white"/>
                </a:solidFill>
                <a:latin typeface="Candara" pitchFamily="34" charset="0"/>
              </a:rPr>
              <a:t>Up and up the city walls and the castle they climbed to their very heights.</a:t>
            </a:r>
            <a:endParaRPr lang="en-US" sz="3600" dirty="0">
              <a:solidFill>
                <a:prstClr val="white"/>
              </a:solidFill>
              <a:latin typeface="Candara" pitchFamily="34" charset="0"/>
            </a:endParaRPr>
          </a:p>
        </p:txBody>
      </p:sp>
      <p:sp>
        <p:nvSpPr>
          <p:cNvPr id="7" name="TextBox 6"/>
          <p:cNvSpPr txBox="1"/>
          <p:nvPr/>
        </p:nvSpPr>
        <p:spPr>
          <a:xfrm>
            <a:off x="5791200" y="6019800"/>
            <a:ext cx="3200400" cy="646331"/>
          </a:xfrm>
          <a:prstGeom prst="rect">
            <a:avLst/>
          </a:prstGeom>
          <a:noFill/>
        </p:spPr>
        <p:txBody>
          <a:bodyPr wrap="square" rtlCol="0">
            <a:spAutoFit/>
          </a:bodyPr>
          <a:lstStyle/>
          <a:p>
            <a:pPr algn="r"/>
            <a:r>
              <a:rPr lang="en-US" sz="3600" dirty="0" smtClean="0">
                <a:solidFill>
                  <a:prstClr val="white"/>
                </a:solidFill>
                <a:latin typeface="Candara" pitchFamily="34" charset="0"/>
              </a:rPr>
              <a:t>Whiting, 526</a:t>
            </a:r>
            <a:endParaRPr lang="en-US" sz="3600" dirty="0">
              <a:solidFill>
                <a:prstClr val="white"/>
              </a:solidFill>
              <a:latin typeface="Candara" pitchFamily="34" charset="0"/>
            </a:endParaRPr>
          </a:p>
        </p:txBody>
      </p:sp>
      <p:pic>
        <p:nvPicPr>
          <p:cNvPr id="4" name="Picture 2"/>
          <p:cNvPicPr>
            <a:picLocks noChangeAspect="1" noChangeArrowheads="1"/>
          </p:cNvPicPr>
          <p:nvPr/>
        </p:nvPicPr>
        <p:blipFill>
          <a:blip r:embed="rId3" cstate="print"/>
          <a:srcRect b="39583"/>
          <a:stretch>
            <a:fillRect/>
          </a:stretch>
        </p:blipFill>
        <p:spPr bwMode="auto">
          <a:xfrm>
            <a:off x="152400" y="5715000"/>
            <a:ext cx="2571750" cy="990600"/>
          </a:xfrm>
          <a:prstGeom prst="rect">
            <a:avLst/>
          </a:prstGeom>
          <a:noFill/>
          <a:ln w="9525">
            <a:noFill/>
            <a:miter lim="800000"/>
            <a:headEnd/>
            <a:tailEnd/>
          </a:ln>
        </p:spPr>
      </p:pic>
    </p:spTree>
    <p:extLst>
      <p:ext uri="{BB962C8B-B14F-4D97-AF65-F5344CB8AC3E}">
        <p14:creationId xmlns:p14="http://schemas.microsoft.com/office/powerpoint/2010/main" val="345770634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5800" y="927080"/>
            <a:ext cx="7848600" cy="3416320"/>
          </a:xfrm>
          <a:prstGeom prst="rect">
            <a:avLst/>
          </a:prstGeom>
          <a:noFill/>
        </p:spPr>
        <p:txBody>
          <a:bodyPr wrap="square" rtlCol="0">
            <a:spAutoFit/>
          </a:bodyPr>
          <a:lstStyle/>
          <a:p>
            <a:r>
              <a:rPr lang="en-US" sz="3600" dirty="0" smtClean="0">
                <a:solidFill>
                  <a:prstClr val="white"/>
                </a:solidFill>
                <a:latin typeface="Candara" pitchFamily="34" charset="0"/>
              </a:rPr>
              <a:t>Disastrous as they were in the country, equally obnoxious they became about the homes, crawling up thick upon the walls and, squeezing in through cracks of closed doors or windows, entering the very dwelling rooms.</a:t>
            </a:r>
            <a:endParaRPr lang="en-US" sz="3600" dirty="0">
              <a:solidFill>
                <a:prstClr val="white"/>
              </a:solidFill>
              <a:latin typeface="Candara" pitchFamily="34" charset="0"/>
            </a:endParaRPr>
          </a:p>
        </p:txBody>
      </p:sp>
      <p:sp>
        <p:nvSpPr>
          <p:cNvPr id="7" name="TextBox 6"/>
          <p:cNvSpPr txBox="1"/>
          <p:nvPr/>
        </p:nvSpPr>
        <p:spPr>
          <a:xfrm>
            <a:off x="5791200" y="6019800"/>
            <a:ext cx="3200400" cy="646331"/>
          </a:xfrm>
          <a:prstGeom prst="rect">
            <a:avLst/>
          </a:prstGeom>
          <a:noFill/>
        </p:spPr>
        <p:txBody>
          <a:bodyPr wrap="square" rtlCol="0">
            <a:spAutoFit/>
          </a:bodyPr>
          <a:lstStyle/>
          <a:p>
            <a:pPr algn="r"/>
            <a:r>
              <a:rPr lang="en-US" sz="3600" dirty="0" smtClean="0">
                <a:solidFill>
                  <a:prstClr val="white"/>
                </a:solidFill>
                <a:latin typeface="Candara" pitchFamily="34" charset="0"/>
              </a:rPr>
              <a:t>Whiting, 533</a:t>
            </a:r>
            <a:endParaRPr lang="en-US" sz="3600" dirty="0">
              <a:solidFill>
                <a:prstClr val="white"/>
              </a:solidFill>
              <a:latin typeface="Candara" pitchFamily="34" charset="0"/>
            </a:endParaRPr>
          </a:p>
        </p:txBody>
      </p:sp>
      <p:pic>
        <p:nvPicPr>
          <p:cNvPr id="4" name="Picture 2"/>
          <p:cNvPicPr>
            <a:picLocks noChangeAspect="1" noChangeArrowheads="1"/>
          </p:cNvPicPr>
          <p:nvPr/>
        </p:nvPicPr>
        <p:blipFill>
          <a:blip r:embed="rId3" cstate="print"/>
          <a:srcRect b="39583"/>
          <a:stretch>
            <a:fillRect/>
          </a:stretch>
        </p:blipFill>
        <p:spPr bwMode="auto">
          <a:xfrm>
            <a:off x="152400" y="5715000"/>
            <a:ext cx="2571750" cy="990600"/>
          </a:xfrm>
          <a:prstGeom prst="rect">
            <a:avLst/>
          </a:prstGeom>
          <a:noFill/>
          <a:ln w="9525">
            <a:noFill/>
            <a:miter lim="800000"/>
            <a:headEnd/>
            <a:tailEnd/>
          </a:ln>
        </p:spPr>
      </p:pic>
    </p:spTree>
    <p:extLst>
      <p:ext uri="{BB962C8B-B14F-4D97-AF65-F5344CB8AC3E}">
        <p14:creationId xmlns:p14="http://schemas.microsoft.com/office/powerpoint/2010/main" val="387382942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srcRect/>
          <a:stretch>
            <a:fillRect/>
          </a:stretch>
        </p:blipFill>
        <p:spPr bwMode="auto">
          <a:xfrm>
            <a:off x="2040885" y="0"/>
            <a:ext cx="5045715" cy="6858000"/>
          </a:xfrm>
          <a:prstGeom prst="rect">
            <a:avLst/>
          </a:prstGeom>
          <a:noFill/>
          <a:ln w="9525">
            <a:noFill/>
            <a:miter lim="800000"/>
            <a:headEnd/>
            <a:tailEnd/>
          </a:ln>
        </p:spPr>
      </p:pic>
      <p:pic>
        <p:nvPicPr>
          <p:cNvPr id="3" name="Picture 2"/>
          <p:cNvPicPr>
            <a:picLocks noChangeAspect="1" noChangeArrowheads="1"/>
          </p:cNvPicPr>
          <p:nvPr/>
        </p:nvPicPr>
        <p:blipFill>
          <a:blip r:embed="rId4" cstate="print"/>
          <a:srcRect b="39583"/>
          <a:stretch>
            <a:fillRect/>
          </a:stretch>
        </p:blipFill>
        <p:spPr bwMode="auto">
          <a:xfrm>
            <a:off x="152400" y="6019800"/>
            <a:ext cx="1780442" cy="685800"/>
          </a:xfrm>
          <a:prstGeom prst="rect">
            <a:avLst/>
          </a:prstGeom>
          <a:noFill/>
          <a:ln w="9525">
            <a:noFill/>
            <a:miter lim="800000"/>
            <a:headEnd/>
            <a:tailEnd/>
          </a:ln>
        </p:spPr>
      </p:pic>
    </p:spTree>
    <p:extLst>
      <p:ext uri="{BB962C8B-B14F-4D97-AF65-F5344CB8AC3E}">
        <p14:creationId xmlns:p14="http://schemas.microsoft.com/office/powerpoint/2010/main" val="24892809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locusts Desert Locust"/>
          <p:cNvPicPr>
            <a:picLocks noChangeAspect="1" noChangeArrowheads="1"/>
          </p:cNvPicPr>
          <p:nvPr/>
        </p:nvPicPr>
        <p:blipFill>
          <a:blip r:embed="rId3" cstate="print"/>
          <a:srcRect/>
          <a:stretch>
            <a:fillRect/>
          </a:stretch>
        </p:blipFill>
        <p:spPr bwMode="auto">
          <a:xfrm>
            <a:off x="152400" y="0"/>
            <a:ext cx="8839200" cy="6834211"/>
          </a:xfrm>
          <a:prstGeom prst="rect">
            <a:avLst/>
          </a:prstGeom>
          <a:noFill/>
        </p:spPr>
      </p:pic>
      <p:sp>
        <p:nvSpPr>
          <p:cNvPr id="2" name="Title 1"/>
          <p:cNvSpPr>
            <a:spLocks noGrp="1"/>
          </p:cNvSpPr>
          <p:nvPr>
            <p:ph type="ctrTitle"/>
          </p:nvPr>
        </p:nvSpPr>
        <p:spPr>
          <a:xfrm>
            <a:off x="0" y="5334000"/>
            <a:ext cx="9144000" cy="1241425"/>
          </a:xfrm>
        </p:spPr>
        <p:txBody>
          <a:bodyPr>
            <a:normAutofit/>
          </a:bodyPr>
          <a:lstStyle/>
          <a:p>
            <a:r>
              <a:rPr lang="en-US" sz="4800" b="1" dirty="0" smtClean="0">
                <a:solidFill>
                  <a:srgbClr val="FFFF00"/>
                </a:solidFill>
                <a:effectLst>
                  <a:outerShdw blurRad="38100" dist="38100" dir="2700000" algn="tl">
                    <a:srgbClr val="000000">
                      <a:alpha val="43137"/>
                    </a:srgbClr>
                  </a:outerShdw>
                </a:effectLst>
                <a:latin typeface="Papyrus" pitchFamily="66" charset="0"/>
              </a:rPr>
              <a:t>Joel: The Day of The Lord</a:t>
            </a:r>
            <a:endParaRPr lang="en-US" sz="4800" b="1" dirty="0">
              <a:solidFill>
                <a:srgbClr val="FFFF00"/>
              </a:solidFill>
              <a:effectLst>
                <a:outerShdw blurRad="38100" dist="38100" dir="2700000" algn="tl">
                  <a:srgbClr val="000000">
                    <a:alpha val="43137"/>
                  </a:srgbClr>
                </a:outerShdw>
              </a:effectLst>
              <a:latin typeface="Papyrus" pitchFamily="66" charset="0"/>
            </a:endParaRPr>
          </a:p>
        </p:txBody>
      </p:sp>
    </p:spTree>
    <p:extLst>
      <p:ext uri="{BB962C8B-B14F-4D97-AF65-F5344CB8AC3E}">
        <p14:creationId xmlns:p14="http://schemas.microsoft.com/office/powerpoint/2010/main" val="93975719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cstate="print"/>
          <a:srcRect/>
          <a:stretch>
            <a:fillRect/>
          </a:stretch>
        </p:blipFill>
        <p:spPr bwMode="auto">
          <a:xfrm>
            <a:off x="2286000" y="0"/>
            <a:ext cx="4648200" cy="6859844"/>
          </a:xfrm>
          <a:prstGeom prst="rect">
            <a:avLst/>
          </a:prstGeom>
          <a:noFill/>
          <a:ln w="9525">
            <a:noFill/>
            <a:miter lim="800000"/>
            <a:headEnd/>
            <a:tailEnd/>
          </a:ln>
        </p:spPr>
      </p:pic>
      <p:pic>
        <p:nvPicPr>
          <p:cNvPr id="3" name="Picture 2"/>
          <p:cNvPicPr>
            <a:picLocks noChangeAspect="1" noChangeArrowheads="1"/>
          </p:cNvPicPr>
          <p:nvPr/>
        </p:nvPicPr>
        <p:blipFill>
          <a:blip r:embed="rId4" cstate="print"/>
          <a:srcRect b="39583"/>
          <a:stretch>
            <a:fillRect/>
          </a:stretch>
        </p:blipFill>
        <p:spPr bwMode="auto">
          <a:xfrm>
            <a:off x="152400" y="6019800"/>
            <a:ext cx="1780442" cy="685800"/>
          </a:xfrm>
          <a:prstGeom prst="rect">
            <a:avLst/>
          </a:prstGeom>
          <a:noFill/>
          <a:ln w="9525">
            <a:noFill/>
            <a:miter lim="800000"/>
            <a:headEnd/>
            <a:tailEnd/>
          </a:ln>
        </p:spPr>
      </p:pic>
    </p:spTree>
    <p:extLst>
      <p:ext uri="{BB962C8B-B14F-4D97-AF65-F5344CB8AC3E}">
        <p14:creationId xmlns:p14="http://schemas.microsoft.com/office/powerpoint/2010/main" val="177124412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781800" y="6019800"/>
            <a:ext cx="2209800" cy="646331"/>
          </a:xfrm>
          <a:prstGeom prst="rect">
            <a:avLst/>
          </a:prstGeom>
          <a:noFill/>
        </p:spPr>
        <p:txBody>
          <a:bodyPr wrap="square" rtlCol="0">
            <a:spAutoFit/>
          </a:bodyPr>
          <a:lstStyle/>
          <a:p>
            <a:pPr algn="r"/>
            <a:r>
              <a:rPr lang="en-US" sz="3600" dirty="0" smtClean="0">
                <a:solidFill>
                  <a:prstClr val="white"/>
                </a:solidFill>
                <a:latin typeface="Candara" pitchFamily="34" charset="0"/>
              </a:rPr>
              <a:t>Joel 2:11</a:t>
            </a:r>
            <a:endParaRPr lang="en-US" sz="3600" dirty="0">
              <a:solidFill>
                <a:prstClr val="white"/>
              </a:solidFill>
              <a:latin typeface="Candara" pitchFamily="34" charset="0"/>
            </a:endParaRPr>
          </a:p>
        </p:txBody>
      </p:sp>
      <p:pic>
        <p:nvPicPr>
          <p:cNvPr id="4" name="Picture 2" descr="http://www.believer.com/estore/images/bible.gif"/>
          <p:cNvPicPr>
            <a:picLocks noChangeAspect="1" noChangeArrowheads="1"/>
          </p:cNvPicPr>
          <p:nvPr/>
        </p:nvPicPr>
        <p:blipFill>
          <a:blip r:embed="rId3" cstate="print"/>
          <a:srcRect/>
          <a:stretch>
            <a:fillRect/>
          </a:stretch>
        </p:blipFill>
        <p:spPr bwMode="auto">
          <a:xfrm flipH="1">
            <a:off x="152400" y="5334000"/>
            <a:ext cx="1828800" cy="1389888"/>
          </a:xfrm>
          <a:prstGeom prst="rect">
            <a:avLst/>
          </a:prstGeom>
          <a:noFill/>
        </p:spPr>
      </p:pic>
      <p:sp>
        <p:nvSpPr>
          <p:cNvPr id="6" name="TextBox 5"/>
          <p:cNvSpPr txBox="1"/>
          <p:nvPr/>
        </p:nvSpPr>
        <p:spPr>
          <a:xfrm>
            <a:off x="685800" y="927080"/>
            <a:ext cx="7848600" cy="2862322"/>
          </a:xfrm>
          <a:prstGeom prst="rect">
            <a:avLst/>
          </a:prstGeom>
          <a:noFill/>
        </p:spPr>
        <p:txBody>
          <a:bodyPr wrap="square" rtlCol="0">
            <a:spAutoFit/>
          </a:bodyPr>
          <a:lstStyle/>
          <a:p>
            <a:r>
              <a:rPr lang="en-US" sz="3600" dirty="0" smtClean="0">
                <a:solidFill>
                  <a:prstClr val="white"/>
                </a:solidFill>
                <a:latin typeface="Candara" pitchFamily="34" charset="0"/>
              </a:rPr>
              <a:t>The LORD utters his voice before his army, for his camp is exceedingly great; he who executes his word is powerful. For the day of the LORD is great and very awesome; who can endure it?</a:t>
            </a:r>
          </a:p>
        </p:txBody>
      </p:sp>
    </p:spTree>
    <p:extLst>
      <p:ext uri="{BB962C8B-B14F-4D97-AF65-F5344CB8AC3E}">
        <p14:creationId xmlns:p14="http://schemas.microsoft.com/office/powerpoint/2010/main" val="364345949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5800" y="927080"/>
            <a:ext cx="7848600" cy="3416320"/>
          </a:xfrm>
          <a:prstGeom prst="rect">
            <a:avLst/>
          </a:prstGeom>
          <a:noFill/>
        </p:spPr>
        <p:txBody>
          <a:bodyPr wrap="square" rtlCol="0">
            <a:spAutoFit/>
          </a:bodyPr>
          <a:lstStyle/>
          <a:p>
            <a:r>
              <a:rPr lang="en-US" sz="3600" dirty="0" smtClean="0">
                <a:solidFill>
                  <a:prstClr val="white"/>
                </a:solidFill>
                <a:latin typeface="Candara" pitchFamily="34" charset="0"/>
              </a:rPr>
              <a:t>It is interesting to note that the natives all speak of them as “</a:t>
            </a:r>
            <a:r>
              <a:rPr lang="en-US" sz="3600" dirty="0" err="1" smtClean="0">
                <a:solidFill>
                  <a:prstClr val="white"/>
                </a:solidFill>
                <a:latin typeface="Candara" pitchFamily="34" charset="0"/>
              </a:rPr>
              <a:t>Jaish</a:t>
            </a:r>
            <a:r>
              <a:rPr lang="en-US" sz="3600" dirty="0" smtClean="0">
                <a:solidFill>
                  <a:prstClr val="white"/>
                </a:solidFill>
                <a:latin typeface="Candara" pitchFamily="34" charset="0"/>
              </a:rPr>
              <a:t> Allah” (God’s army), they even finding the word “</a:t>
            </a:r>
            <a:r>
              <a:rPr lang="en-US" sz="3600" dirty="0" err="1" smtClean="0">
                <a:solidFill>
                  <a:prstClr val="white"/>
                </a:solidFill>
                <a:latin typeface="Candara" pitchFamily="34" charset="0"/>
              </a:rPr>
              <a:t>askar</a:t>
            </a:r>
            <a:r>
              <a:rPr lang="en-US" sz="3600" dirty="0" smtClean="0">
                <a:solidFill>
                  <a:prstClr val="white"/>
                </a:solidFill>
                <a:latin typeface="Candara" pitchFamily="34" charset="0"/>
              </a:rPr>
              <a:t>” (soldier) written in the Arabic characters upon the wings of the invading locusts.</a:t>
            </a:r>
            <a:endParaRPr lang="en-US" sz="3600" dirty="0">
              <a:solidFill>
                <a:prstClr val="white"/>
              </a:solidFill>
              <a:latin typeface="Candara" pitchFamily="34" charset="0"/>
            </a:endParaRPr>
          </a:p>
        </p:txBody>
      </p:sp>
      <p:sp>
        <p:nvSpPr>
          <p:cNvPr id="7" name="TextBox 6"/>
          <p:cNvSpPr txBox="1"/>
          <p:nvPr/>
        </p:nvSpPr>
        <p:spPr>
          <a:xfrm>
            <a:off x="5791200" y="6019800"/>
            <a:ext cx="3200400" cy="646331"/>
          </a:xfrm>
          <a:prstGeom prst="rect">
            <a:avLst/>
          </a:prstGeom>
          <a:noFill/>
        </p:spPr>
        <p:txBody>
          <a:bodyPr wrap="square" rtlCol="0">
            <a:spAutoFit/>
          </a:bodyPr>
          <a:lstStyle/>
          <a:p>
            <a:pPr algn="r"/>
            <a:r>
              <a:rPr lang="en-US" sz="3600" dirty="0" smtClean="0">
                <a:solidFill>
                  <a:prstClr val="white"/>
                </a:solidFill>
                <a:latin typeface="Candara" pitchFamily="34" charset="0"/>
              </a:rPr>
              <a:t>Whiting, 535</a:t>
            </a:r>
            <a:endParaRPr lang="en-US" sz="3600" dirty="0">
              <a:solidFill>
                <a:prstClr val="white"/>
              </a:solidFill>
              <a:latin typeface="Candara" pitchFamily="34" charset="0"/>
            </a:endParaRPr>
          </a:p>
        </p:txBody>
      </p:sp>
      <p:pic>
        <p:nvPicPr>
          <p:cNvPr id="4" name="Picture 2"/>
          <p:cNvPicPr>
            <a:picLocks noChangeAspect="1" noChangeArrowheads="1"/>
          </p:cNvPicPr>
          <p:nvPr/>
        </p:nvPicPr>
        <p:blipFill>
          <a:blip r:embed="rId3" cstate="print"/>
          <a:srcRect b="39583"/>
          <a:stretch>
            <a:fillRect/>
          </a:stretch>
        </p:blipFill>
        <p:spPr bwMode="auto">
          <a:xfrm>
            <a:off x="152400" y="5715000"/>
            <a:ext cx="2571750" cy="990600"/>
          </a:xfrm>
          <a:prstGeom prst="rect">
            <a:avLst/>
          </a:prstGeom>
          <a:noFill/>
          <a:ln w="9525">
            <a:noFill/>
            <a:miter lim="800000"/>
            <a:headEnd/>
            <a:tailEnd/>
          </a:ln>
        </p:spPr>
      </p:pic>
    </p:spTree>
    <p:extLst>
      <p:ext uri="{BB962C8B-B14F-4D97-AF65-F5344CB8AC3E}">
        <p14:creationId xmlns:p14="http://schemas.microsoft.com/office/powerpoint/2010/main" val="92476096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upload.wikimedia.org/wikipedia/commons/6/6f/Nymph_of_Locust_-_Project_Gutenberg_eText_16410.png"/>
          <p:cNvPicPr>
            <a:picLocks noChangeAspect="1" noChangeArrowheads="1"/>
          </p:cNvPicPr>
          <p:nvPr/>
        </p:nvPicPr>
        <p:blipFill>
          <a:blip r:embed="rId3" cstate="print"/>
          <a:srcRect/>
          <a:stretch>
            <a:fillRect/>
          </a:stretch>
        </p:blipFill>
        <p:spPr bwMode="auto">
          <a:xfrm>
            <a:off x="457200" y="1371600"/>
            <a:ext cx="8265668" cy="4038600"/>
          </a:xfrm>
          <a:prstGeom prst="rect">
            <a:avLst/>
          </a:prstGeom>
          <a:noFill/>
        </p:spPr>
      </p:pic>
      <p:pic>
        <p:nvPicPr>
          <p:cNvPr id="3" name="Picture 2"/>
          <p:cNvPicPr>
            <a:picLocks noChangeAspect="1" noChangeArrowheads="1"/>
          </p:cNvPicPr>
          <p:nvPr/>
        </p:nvPicPr>
        <p:blipFill>
          <a:blip r:embed="rId4" cstate="print"/>
          <a:srcRect b="39583"/>
          <a:stretch>
            <a:fillRect/>
          </a:stretch>
        </p:blipFill>
        <p:spPr bwMode="auto">
          <a:xfrm>
            <a:off x="152400" y="6019800"/>
            <a:ext cx="1780442" cy="685800"/>
          </a:xfrm>
          <a:prstGeom prst="rect">
            <a:avLst/>
          </a:prstGeom>
          <a:noFill/>
          <a:ln w="9525">
            <a:noFill/>
            <a:miter lim="800000"/>
            <a:headEnd/>
            <a:tailEnd/>
          </a:ln>
        </p:spPr>
      </p:pic>
    </p:spTree>
    <p:extLst>
      <p:ext uri="{BB962C8B-B14F-4D97-AF65-F5344CB8AC3E}">
        <p14:creationId xmlns:p14="http://schemas.microsoft.com/office/powerpoint/2010/main" val="30460762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5800" y="914400"/>
            <a:ext cx="7848600" cy="1754326"/>
          </a:xfrm>
          <a:prstGeom prst="rect">
            <a:avLst/>
          </a:prstGeom>
          <a:noFill/>
        </p:spPr>
        <p:txBody>
          <a:bodyPr wrap="square" rtlCol="0">
            <a:spAutoFit/>
          </a:bodyPr>
          <a:lstStyle/>
          <a:p>
            <a:r>
              <a:rPr lang="en-US" sz="3600" dirty="0" smtClean="0">
                <a:solidFill>
                  <a:prstClr val="white"/>
                </a:solidFill>
                <a:latin typeface="Candara" pitchFamily="34" charset="0"/>
              </a:rPr>
              <a:t>The word of the LORD that came to Joel, the son of </a:t>
            </a:r>
            <a:r>
              <a:rPr lang="en-US" sz="3600" dirty="0" err="1" smtClean="0">
                <a:solidFill>
                  <a:prstClr val="white"/>
                </a:solidFill>
                <a:latin typeface="Candara" pitchFamily="34" charset="0"/>
              </a:rPr>
              <a:t>Pethuel</a:t>
            </a:r>
            <a:r>
              <a:rPr lang="en-US" sz="3600" dirty="0" smtClean="0">
                <a:solidFill>
                  <a:prstClr val="white"/>
                </a:solidFill>
                <a:latin typeface="Candara" pitchFamily="34" charset="0"/>
              </a:rPr>
              <a:t>: </a:t>
            </a:r>
            <a:endParaRPr lang="en-US" sz="3600" dirty="0">
              <a:solidFill>
                <a:prstClr val="white"/>
              </a:solidFill>
              <a:latin typeface="Candara" pitchFamily="34" charset="0"/>
            </a:endParaRPr>
          </a:p>
          <a:p>
            <a:endParaRPr lang="en-US" sz="3600" dirty="0">
              <a:solidFill>
                <a:prstClr val="white"/>
              </a:solidFill>
              <a:latin typeface="Candara" pitchFamily="34" charset="0"/>
            </a:endParaRPr>
          </a:p>
        </p:txBody>
      </p:sp>
      <p:sp>
        <p:nvSpPr>
          <p:cNvPr id="7" name="TextBox 6"/>
          <p:cNvSpPr txBox="1"/>
          <p:nvPr/>
        </p:nvSpPr>
        <p:spPr>
          <a:xfrm>
            <a:off x="6781800" y="6019800"/>
            <a:ext cx="2209800" cy="646331"/>
          </a:xfrm>
          <a:prstGeom prst="rect">
            <a:avLst/>
          </a:prstGeom>
          <a:noFill/>
        </p:spPr>
        <p:txBody>
          <a:bodyPr wrap="square" rtlCol="0">
            <a:spAutoFit/>
          </a:bodyPr>
          <a:lstStyle/>
          <a:p>
            <a:pPr algn="r"/>
            <a:r>
              <a:rPr lang="en-US" sz="3600" dirty="0" smtClean="0">
                <a:solidFill>
                  <a:prstClr val="white"/>
                </a:solidFill>
                <a:latin typeface="Candara" pitchFamily="34" charset="0"/>
              </a:rPr>
              <a:t>Joel 1:1</a:t>
            </a:r>
            <a:endParaRPr lang="en-US" sz="3600" dirty="0">
              <a:solidFill>
                <a:prstClr val="white"/>
              </a:solidFill>
              <a:latin typeface="Candara" pitchFamily="34" charset="0"/>
            </a:endParaRPr>
          </a:p>
        </p:txBody>
      </p:sp>
      <p:pic>
        <p:nvPicPr>
          <p:cNvPr id="5" name="Picture 2" descr="http://www.believer.com/estore/images/bible.gif"/>
          <p:cNvPicPr>
            <a:picLocks noChangeAspect="1" noChangeArrowheads="1"/>
          </p:cNvPicPr>
          <p:nvPr/>
        </p:nvPicPr>
        <p:blipFill>
          <a:blip r:embed="rId3" cstate="print"/>
          <a:srcRect/>
          <a:stretch>
            <a:fillRect/>
          </a:stretch>
        </p:blipFill>
        <p:spPr bwMode="auto">
          <a:xfrm flipH="1">
            <a:off x="152400" y="5334000"/>
            <a:ext cx="1828800" cy="1389888"/>
          </a:xfrm>
          <a:prstGeom prst="rect">
            <a:avLst/>
          </a:prstGeom>
          <a:noFill/>
        </p:spPr>
      </p:pic>
    </p:spTree>
    <p:extLst>
      <p:ext uri="{BB962C8B-B14F-4D97-AF65-F5344CB8AC3E}">
        <p14:creationId xmlns:p14="http://schemas.microsoft.com/office/powerpoint/2010/main" val="28627239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5800" y="914400"/>
            <a:ext cx="7848600" cy="3416320"/>
          </a:xfrm>
          <a:prstGeom prst="rect">
            <a:avLst/>
          </a:prstGeom>
          <a:noFill/>
        </p:spPr>
        <p:txBody>
          <a:bodyPr wrap="square" rtlCol="0">
            <a:spAutoFit/>
          </a:bodyPr>
          <a:lstStyle/>
          <a:p>
            <a:r>
              <a:rPr lang="en-US" sz="3600" dirty="0" smtClean="0">
                <a:solidFill>
                  <a:prstClr val="white"/>
                </a:solidFill>
                <a:latin typeface="Candara" pitchFamily="34" charset="0"/>
              </a:rPr>
              <a:t>Hear </a:t>
            </a:r>
            <a:r>
              <a:rPr lang="en-US" sz="3600" dirty="0">
                <a:solidFill>
                  <a:prstClr val="white"/>
                </a:solidFill>
                <a:latin typeface="Candara" pitchFamily="34" charset="0"/>
              </a:rPr>
              <a:t>this, you elders; give ear, all inhabitants of the land! Has such a thing happened in your days, or in the days of your fathers?</a:t>
            </a:r>
          </a:p>
          <a:p>
            <a:endParaRPr lang="en-US" sz="3600" dirty="0">
              <a:solidFill>
                <a:prstClr val="white"/>
              </a:solidFill>
              <a:latin typeface="Candara" pitchFamily="34" charset="0"/>
            </a:endParaRPr>
          </a:p>
          <a:p>
            <a:endParaRPr lang="en-US" sz="3600" dirty="0">
              <a:solidFill>
                <a:prstClr val="white"/>
              </a:solidFill>
              <a:latin typeface="Candara" pitchFamily="34" charset="0"/>
            </a:endParaRPr>
          </a:p>
        </p:txBody>
      </p:sp>
      <p:sp>
        <p:nvSpPr>
          <p:cNvPr id="7" name="TextBox 6"/>
          <p:cNvSpPr txBox="1"/>
          <p:nvPr/>
        </p:nvSpPr>
        <p:spPr>
          <a:xfrm>
            <a:off x="6781800" y="6019800"/>
            <a:ext cx="2209800" cy="646331"/>
          </a:xfrm>
          <a:prstGeom prst="rect">
            <a:avLst/>
          </a:prstGeom>
          <a:noFill/>
        </p:spPr>
        <p:txBody>
          <a:bodyPr wrap="square" rtlCol="0">
            <a:spAutoFit/>
          </a:bodyPr>
          <a:lstStyle/>
          <a:p>
            <a:pPr algn="r"/>
            <a:r>
              <a:rPr lang="en-US" sz="3600" dirty="0" smtClean="0">
                <a:solidFill>
                  <a:prstClr val="white"/>
                </a:solidFill>
                <a:latin typeface="Candara" pitchFamily="34" charset="0"/>
              </a:rPr>
              <a:t>Joel 1:2</a:t>
            </a:r>
            <a:endParaRPr lang="en-US" sz="3600" dirty="0">
              <a:solidFill>
                <a:prstClr val="white"/>
              </a:solidFill>
              <a:latin typeface="Candara" pitchFamily="34" charset="0"/>
            </a:endParaRPr>
          </a:p>
        </p:txBody>
      </p:sp>
      <p:pic>
        <p:nvPicPr>
          <p:cNvPr id="5" name="Picture 2" descr="http://www.believer.com/estore/images/bible.gif"/>
          <p:cNvPicPr>
            <a:picLocks noChangeAspect="1" noChangeArrowheads="1"/>
          </p:cNvPicPr>
          <p:nvPr/>
        </p:nvPicPr>
        <p:blipFill>
          <a:blip r:embed="rId3" cstate="print"/>
          <a:srcRect/>
          <a:stretch>
            <a:fillRect/>
          </a:stretch>
        </p:blipFill>
        <p:spPr bwMode="auto">
          <a:xfrm flipH="1">
            <a:off x="152400" y="5334000"/>
            <a:ext cx="1828800" cy="1389888"/>
          </a:xfrm>
          <a:prstGeom prst="rect">
            <a:avLst/>
          </a:prstGeom>
          <a:noFill/>
        </p:spPr>
      </p:pic>
    </p:spTree>
    <p:extLst>
      <p:ext uri="{BB962C8B-B14F-4D97-AF65-F5344CB8AC3E}">
        <p14:creationId xmlns:p14="http://schemas.microsoft.com/office/powerpoint/2010/main" val="37965178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5800" y="927080"/>
            <a:ext cx="7848600" cy="1754326"/>
          </a:xfrm>
          <a:prstGeom prst="rect">
            <a:avLst/>
          </a:prstGeom>
          <a:noFill/>
        </p:spPr>
        <p:txBody>
          <a:bodyPr wrap="square" rtlCol="0">
            <a:spAutoFit/>
          </a:bodyPr>
          <a:lstStyle/>
          <a:p>
            <a:r>
              <a:rPr lang="en-US" sz="3600" dirty="0">
                <a:solidFill>
                  <a:prstClr val="white"/>
                </a:solidFill>
                <a:latin typeface="Candara" pitchFamily="34" charset="0"/>
              </a:rPr>
              <a:t>Tell your children of it, and let your children tell their children, and their children to another generation. </a:t>
            </a:r>
          </a:p>
        </p:txBody>
      </p:sp>
      <p:sp>
        <p:nvSpPr>
          <p:cNvPr id="7" name="TextBox 6"/>
          <p:cNvSpPr txBox="1"/>
          <p:nvPr/>
        </p:nvSpPr>
        <p:spPr>
          <a:xfrm>
            <a:off x="6781800" y="6019800"/>
            <a:ext cx="2209800" cy="646331"/>
          </a:xfrm>
          <a:prstGeom prst="rect">
            <a:avLst/>
          </a:prstGeom>
          <a:noFill/>
        </p:spPr>
        <p:txBody>
          <a:bodyPr wrap="square" rtlCol="0">
            <a:spAutoFit/>
          </a:bodyPr>
          <a:lstStyle/>
          <a:p>
            <a:pPr algn="r"/>
            <a:r>
              <a:rPr lang="en-US" sz="3600" dirty="0" smtClean="0">
                <a:solidFill>
                  <a:prstClr val="white"/>
                </a:solidFill>
                <a:latin typeface="Candara" pitchFamily="34" charset="0"/>
              </a:rPr>
              <a:t>Joel 1:3</a:t>
            </a:r>
            <a:endParaRPr lang="en-US" sz="3600" dirty="0">
              <a:solidFill>
                <a:prstClr val="white"/>
              </a:solidFill>
              <a:latin typeface="Candara" pitchFamily="34" charset="0"/>
            </a:endParaRPr>
          </a:p>
        </p:txBody>
      </p:sp>
      <p:pic>
        <p:nvPicPr>
          <p:cNvPr id="18434" name="Picture 2" descr="http://www.believer.com/estore/images/bible.gif"/>
          <p:cNvPicPr>
            <a:picLocks noChangeAspect="1" noChangeArrowheads="1"/>
          </p:cNvPicPr>
          <p:nvPr/>
        </p:nvPicPr>
        <p:blipFill>
          <a:blip r:embed="rId3" cstate="print"/>
          <a:srcRect/>
          <a:stretch>
            <a:fillRect/>
          </a:stretch>
        </p:blipFill>
        <p:spPr bwMode="auto">
          <a:xfrm flipH="1">
            <a:off x="152400" y="5334000"/>
            <a:ext cx="1828800" cy="1389888"/>
          </a:xfrm>
          <a:prstGeom prst="rect">
            <a:avLst/>
          </a:prstGeom>
          <a:noFill/>
        </p:spPr>
      </p:pic>
    </p:spTree>
    <p:extLst>
      <p:ext uri="{BB962C8B-B14F-4D97-AF65-F5344CB8AC3E}">
        <p14:creationId xmlns:p14="http://schemas.microsoft.com/office/powerpoint/2010/main" val="8832709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5800" y="927080"/>
            <a:ext cx="7848600" cy="3416320"/>
          </a:xfrm>
          <a:prstGeom prst="rect">
            <a:avLst/>
          </a:prstGeom>
          <a:noFill/>
        </p:spPr>
        <p:txBody>
          <a:bodyPr wrap="square" rtlCol="0">
            <a:spAutoFit/>
          </a:bodyPr>
          <a:lstStyle/>
          <a:p>
            <a:r>
              <a:rPr lang="en-US" sz="3600" dirty="0">
                <a:solidFill>
                  <a:prstClr val="white"/>
                </a:solidFill>
                <a:latin typeface="Candara" pitchFamily="34" charset="0"/>
              </a:rPr>
              <a:t>What the cutting locust left, the swarming locust has eaten. What the swarming locust left, the hopping locust has eaten, and what the hopping locust left, the destroying locust has eaten. </a:t>
            </a:r>
          </a:p>
        </p:txBody>
      </p:sp>
      <p:sp>
        <p:nvSpPr>
          <p:cNvPr id="7" name="TextBox 6"/>
          <p:cNvSpPr txBox="1"/>
          <p:nvPr/>
        </p:nvSpPr>
        <p:spPr>
          <a:xfrm>
            <a:off x="6781800" y="6019800"/>
            <a:ext cx="2209800" cy="646331"/>
          </a:xfrm>
          <a:prstGeom prst="rect">
            <a:avLst/>
          </a:prstGeom>
          <a:noFill/>
        </p:spPr>
        <p:txBody>
          <a:bodyPr wrap="square" rtlCol="0">
            <a:spAutoFit/>
          </a:bodyPr>
          <a:lstStyle/>
          <a:p>
            <a:pPr algn="r"/>
            <a:r>
              <a:rPr lang="en-US" sz="3600" dirty="0" smtClean="0">
                <a:solidFill>
                  <a:prstClr val="white"/>
                </a:solidFill>
                <a:latin typeface="Candara" pitchFamily="34" charset="0"/>
              </a:rPr>
              <a:t>Joel 1:4</a:t>
            </a:r>
            <a:endParaRPr lang="en-US" sz="3600" dirty="0">
              <a:solidFill>
                <a:prstClr val="white"/>
              </a:solidFill>
              <a:latin typeface="Candara" pitchFamily="34" charset="0"/>
            </a:endParaRPr>
          </a:p>
        </p:txBody>
      </p:sp>
      <p:pic>
        <p:nvPicPr>
          <p:cNvPr id="4" name="Picture 2" descr="http://www.believer.com/estore/images/bible.gif"/>
          <p:cNvPicPr>
            <a:picLocks noChangeAspect="1" noChangeArrowheads="1"/>
          </p:cNvPicPr>
          <p:nvPr/>
        </p:nvPicPr>
        <p:blipFill>
          <a:blip r:embed="rId3" cstate="print"/>
          <a:srcRect/>
          <a:stretch>
            <a:fillRect/>
          </a:stretch>
        </p:blipFill>
        <p:spPr bwMode="auto">
          <a:xfrm flipH="1">
            <a:off x="152400" y="5334000"/>
            <a:ext cx="1828800" cy="1389888"/>
          </a:xfrm>
          <a:prstGeom prst="rect">
            <a:avLst/>
          </a:prstGeom>
          <a:noFill/>
        </p:spPr>
      </p:pic>
    </p:spTree>
    <p:extLst>
      <p:ext uri="{BB962C8B-B14F-4D97-AF65-F5344CB8AC3E}">
        <p14:creationId xmlns:p14="http://schemas.microsoft.com/office/powerpoint/2010/main" val="1316622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srcRect/>
          <a:stretch>
            <a:fillRect/>
          </a:stretch>
        </p:blipFill>
        <p:spPr bwMode="auto">
          <a:xfrm>
            <a:off x="0" y="533400"/>
            <a:ext cx="9144000" cy="5829779"/>
          </a:xfrm>
          <a:prstGeom prst="rect">
            <a:avLst/>
          </a:prstGeom>
          <a:noFill/>
          <a:ln w="9525">
            <a:noFill/>
            <a:miter lim="800000"/>
            <a:headEnd/>
            <a:tailEnd/>
          </a:ln>
        </p:spPr>
      </p:pic>
    </p:spTree>
    <p:extLst>
      <p:ext uri="{BB962C8B-B14F-4D97-AF65-F5344CB8AC3E}">
        <p14:creationId xmlns:p14="http://schemas.microsoft.com/office/powerpoint/2010/main" val="460710578"/>
      </p:ext>
    </p:extLst>
  </p:cSld>
  <p:clrMapOvr>
    <a:masterClrMapping/>
  </p:clrMapOvr>
  <p:timing>
    <p:tnLst>
      <p:par>
        <p:cTn id="1" dur="indefinite" restart="never" nodeType="tmRoot"/>
      </p:par>
    </p:tnLst>
  </p:timing>
</p:sld>
</file>

<file path=ppt/theme/theme1.xml><?xml version="1.0" encoding="utf-8"?>
<a:theme xmlns:a="http://schemas.openxmlformats.org/drawingml/2006/main" name="Horizon">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zon">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13182</TotalTime>
  <Words>1286</Words>
  <Application>Microsoft Office PowerPoint</Application>
  <PresentationFormat>On-screen Show (4:3)</PresentationFormat>
  <Paragraphs>106</Paragraphs>
  <Slides>43</Slides>
  <Notes>40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43</vt:i4>
      </vt:variant>
    </vt:vector>
  </HeadingPairs>
  <TitlesOfParts>
    <vt:vector size="53" baseType="lpstr">
      <vt:lpstr>Arial</vt:lpstr>
      <vt:lpstr>Wingdings</vt:lpstr>
      <vt:lpstr>Calibri</vt:lpstr>
      <vt:lpstr>Candara</vt:lpstr>
      <vt:lpstr>DomCasual BT</vt:lpstr>
      <vt:lpstr>Papyrus</vt:lpstr>
      <vt:lpstr>Eras Bold ITC</vt:lpstr>
      <vt:lpstr>Arial Narrow</vt:lpstr>
      <vt:lpstr>Horizon</vt:lpstr>
      <vt:lpstr>Office Theme</vt:lpstr>
      <vt:lpstr>The Minor Prophets</vt:lpstr>
      <vt:lpstr>PowerPoint Presentation</vt:lpstr>
      <vt:lpstr>Joel</vt:lpstr>
      <vt:lpstr>Joel: The Day of The Lord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Locust Invasion:  Before &amp; After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dc:creator>
  <cp:lastModifiedBy>Ken</cp:lastModifiedBy>
  <cp:revision>24</cp:revision>
  <dcterms:created xsi:type="dcterms:W3CDTF">2013-02-26T21:37:41Z</dcterms:created>
  <dcterms:modified xsi:type="dcterms:W3CDTF">2013-03-13T19:11:33Z</dcterms:modified>
</cp:coreProperties>
</file>